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12.xml" ContentType="application/vnd.openxmlformats-officedocument.presentationml.notesSlide+xml"/>
  <Override PartName="/ppt/charts/chart6.xml" ContentType="application/vnd.openxmlformats-officedocument.drawingml.chart+xml"/>
  <Override PartName="/ppt/drawings/drawing2.xml" ContentType="application/vnd.openxmlformats-officedocument.drawingml.chartshapes+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20" r:id="rId2"/>
  </p:sldMasterIdLst>
  <p:notesMasterIdLst>
    <p:notesMasterId r:id="rId20"/>
  </p:notesMasterIdLst>
  <p:handoutMasterIdLst>
    <p:handoutMasterId r:id="rId21"/>
  </p:handoutMasterIdLst>
  <p:sldIdLst>
    <p:sldId id="285" r:id="rId3"/>
    <p:sldId id="284" r:id="rId4"/>
    <p:sldId id="260" r:id="rId5"/>
    <p:sldId id="280" r:id="rId6"/>
    <p:sldId id="281" r:id="rId7"/>
    <p:sldId id="267" r:id="rId8"/>
    <p:sldId id="265" r:id="rId9"/>
    <p:sldId id="282" r:id="rId10"/>
    <p:sldId id="262" r:id="rId11"/>
    <p:sldId id="283" r:id="rId12"/>
    <p:sldId id="270" r:id="rId13"/>
    <p:sldId id="268" r:id="rId14"/>
    <p:sldId id="271" r:id="rId15"/>
    <p:sldId id="273" r:id="rId16"/>
    <p:sldId id="279" r:id="rId17"/>
    <p:sldId id="266" r:id="rId18"/>
    <p:sldId id="275" r:id="rId19"/>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IT"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9" autoAdjust="0"/>
    <p:restoredTop sz="70754" autoAdjust="0"/>
  </p:normalViewPr>
  <p:slideViewPr>
    <p:cSldViewPr>
      <p:cViewPr>
        <p:scale>
          <a:sx n="83" d="100"/>
          <a:sy n="83" d="100"/>
        </p:scale>
        <p:origin x="-234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3756" y="-72"/>
      </p:cViewPr>
      <p:guideLst>
        <p:guide orient="horz" pos="2911"/>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G:\BUSOFF\Potter\Greg\Chart%20in%20Microsoft%20PowerPoi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2.bin"/></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1.xml"/></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Undergrad!$B$1</c:f>
              <c:strCache>
                <c:ptCount val="1"/>
                <c:pt idx="0">
                  <c:v>Series 1</c:v>
                </c:pt>
              </c:strCache>
            </c:strRef>
          </c:tx>
          <c:invertIfNegative val="0"/>
          <c:dLbls>
            <c:numFmt formatCode="#,##0" sourceLinked="0"/>
            <c:txPr>
              <a:bodyPr/>
              <a:lstStyle/>
              <a:p>
                <a:pPr>
                  <a:defRPr sz="1400"/>
                </a:pPr>
                <a:endParaRPr lang="en-US"/>
              </a:p>
            </c:txPr>
            <c:showLegendKey val="0"/>
            <c:showVal val="1"/>
            <c:showCatName val="0"/>
            <c:showSerName val="0"/>
            <c:showPercent val="0"/>
            <c:showBubbleSize val="0"/>
            <c:showLeaderLines val="0"/>
          </c:dLbls>
          <c:cat>
            <c:strRef>
              <c:f>Undergrad!$A$2:$A$10</c:f>
              <c:strCache>
                <c:ptCount val="9"/>
                <c:pt idx="0">
                  <c:v>2004</c:v>
                </c:pt>
                <c:pt idx="1">
                  <c:v>2006</c:v>
                </c:pt>
                <c:pt idx="2">
                  <c:v>2008</c:v>
                </c:pt>
                <c:pt idx="3">
                  <c:v>2009</c:v>
                </c:pt>
                <c:pt idx="4">
                  <c:v>2010</c:v>
                </c:pt>
                <c:pt idx="5">
                  <c:v>2012</c:v>
                </c:pt>
                <c:pt idx="6">
                  <c:v>2013</c:v>
                </c:pt>
                <c:pt idx="7">
                  <c:v>2014</c:v>
                </c:pt>
                <c:pt idx="8">
                  <c:v>2015*</c:v>
                </c:pt>
              </c:strCache>
            </c:strRef>
          </c:cat>
          <c:val>
            <c:numRef>
              <c:f>Undergrad!$B$2:$B$10</c:f>
              <c:numCache>
                <c:formatCode>_(* #,##0_);_(* \(#,##0\);_(* "-"??_);_(@_)</c:formatCode>
                <c:ptCount val="9"/>
                <c:pt idx="0">
                  <c:v>3523</c:v>
                </c:pt>
                <c:pt idx="1">
                  <c:v>3764</c:v>
                </c:pt>
                <c:pt idx="2">
                  <c:v>3958</c:v>
                </c:pt>
                <c:pt idx="3">
                  <c:v>4074</c:v>
                </c:pt>
                <c:pt idx="4">
                  <c:v>3994</c:v>
                </c:pt>
                <c:pt idx="5">
                  <c:v>3958</c:v>
                </c:pt>
                <c:pt idx="6">
                  <c:v>3817</c:v>
                </c:pt>
                <c:pt idx="7">
                  <c:v>3809</c:v>
                </c:pt>
                <c:pt idx="8">
                  <c:v>3715</c:v>
                </c:pt>
              </c:numCache>
            </c:numRef>
          </c:val>
        </c:ser>
        <c:dLbls>
          <c:showLegendKey val="0"/>
          <c:showVal val="0"/>
          <c:showCatName val="0"/>
          <c:showSerName val="0"/>
          <c:showPercent val="0"/>
          <c:showBubbleSize val="0"/>
        </c:dLbls>
        <c:gapWidth val="150"/>
        <c:axId val="115592576"/>
        <c:axId val="115614848"/>
      </c:barChart>
      <c:catAx>
        <c:axId val="115592576"/>
        <c:scaling>
          <c:orientation val="minMax"/>
        </c:scaling>
        <c:delete val="0"/>
        <c:axPos val="b"/>
        <c:numFmt formatCode="General" sourceLinked="1"/>
        <c:majorTickMark val="out"/>
        <c:minorTickMark val="none"/>
        <c:tickLblPos val="nextTo"/>
        <c:txPr>
          <a:bodyPr/>
          <a:lstStyle/>
          <a:p>
            <a:pPr>
              <a:defRPr sz="1400"/>
            </a:pPr>
            <a:endParaRPr lang="en-US"/>
          </a:p>
        </c:txPr>
        <c:crossAx val="115614848"/>
        <c:crosses val="autoZero"/>
        <c:auto val="1"/>
        <c:lblAlgn val="ctr"/>
        <c:lblOffset val="100"/>
        <c:noMultiLvlLbl val="0"/>
      </c:catAx>
      <c:valAx>
        <c:axId val="115614848"/>
        <c:scaling>
          <c:orientation val="minMax"/>
        </c:scaling>
        <c:delete val="0"/>
        <c:axPos val="l"/>
        <c:majorGridlines/>
        <c:numFmt formatCode="_(* #,##0_);_(* \(#,##0\);_(* &quot;-&quot;??_);_(@_)" sourceLinked="1"/>
        <c:majorTickMark val="out"/>
        <c:minorTickMark val="none"/>
        <c:tickLblPos val="nextTo"/>
        <c:txPr>
          <a:bodyPr/>
          <a:lstStyle/>
          <a:p>
            <a:pPr>
              <a:defRPr sz="1400"/>
            </a:pPr>
            <a:endParaRPr lang="en-US"/>
          </a:p>
        </c:txPr>
        <c:crossAx val="1155925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0.12665054050447083"/>
          <c:y val="3.604873744230247E-2"/>
          <c:w val="0.85922516571021845"/>
          <c:h val="0.9221553986786134"/>
        </c:manualLayout>
      </c:layout>
      <c:lineChart>
        <c:grouping val="standard"/>
        <c:varyColors val="0"/>
        <c:ser>
          <c:idx val="0"/>
          <c:order val="0"/>
          <c:tx>
            <c:strRef>
              <c:f>'Grad and PT'!$B$1</c:f>
              <c:strCache>
                <c:ptCount val="1"/>
                <c:pt idx="0">
                  <c:v>PT Credits (UG &amp; CCS)</c:v>
                </c:pt>
              </c:strCache>
            </c:strRef>
          </c:tx>
          <c:marker>
            <c:symbol val="none"/>
          </c:marker>
          <c:cat>
            <c:strRef>
              <c:f>'Grad and PT'!$A$2:$A$9</c:f>
              <c:strCache>
                <c:ptCount val="8"/>
                <c:pt idx="0">
                  <c:v>Fall 2004</c:v>
                </c:pt>
                <c:pt idx="1">
                  <c:v>Fall 2006</c:v>
                </c:pt>
                <c:pt idx="2">
                  <c:v>Fall 2008</c:v>
                </c:pt>
                <c:pt idx="3">
                  <c:v>Fall 2010</c:v>
                </c:pt>
                <c:pt idx="4">
                  <c:v>Fall 2012</c:v>
                </c:pt>
                <c:pt idx="5">
                  <c:v>Fall 2013</c:v>
                </c:pt>
                <c:pt idx="6">
                  <c:v>Fall 2014</c:v>
                </c:pt>
                <c:pt idx="7">
                  <c:v>Fall 2015*</c:v>
                </c:pt>
              </c:strCache>
            </c:strRef>
          </c:cat>
          <c:val>
            <c:numRef>
              <c:f>'Grad and PT'!$B$2:$B$9</c:f>
              <c:numCache>
                <c:formatCode>_(* #,##0_);_(* \(#,##0\);_(* "-"??_);_(@_)</c:formatCode>
                <c:ptCount val="8"/>
                <c:pt idx="0">
                  <c:v>3966</c:v>
                </c:pt>
                <c:pt idx="1">
                  <c:v>4556</c:v>
                </c:pt>
                <c:pt idx="2">
                  <c:v>4649</c:v>
                </c:pt>
                <c:pt idx="3">
                  <c:v>4357</c:v>
                </c:pt>
                <c:pt idx="4">
                  <c:v>3431</c:v>
                </c:pt>
                <c:pt idx="5">
                  <c:v>3267</c:v>
                </c:pt>
                <c:pt idx="6">
                  <c:v>2987</c:v>
                </c:pt>
                <c:pt idx="7">
                  <c:v>2775</c:v>
                </c:pt>
              </c:numCache>
            </c:numRef>
          </c:val>
          <c:smooth val="0"/>
        </c:ser>
        <c:ser>
          <c:idx val="1"/>
          <c:order val="1"/>
          <c:tx>
            <c:strRef>
              <c:f>'Grad and PT'!$C$1</c:f>
              <c:strCache>
                <c:ptCount val="1"/>
                <c:pt idx="0">
                  <c:v>Grad Credits</c:v>
                </c:pt>
              </c:strCache>
            </c:strRef>
          </c:tx>
          <c:marker>
            <c:symbol val="none"/>
          </c:marker>
          <c:cat>
            <c:strRef>
              <c:f>'Grad and PT'!$A$2:$A$9</c:f>
              <c:strCache>
                <c:ptCount val="8"/>
                <c:pt idx="0">
                  <c:v>Fall 2004</c:v>
                </c:pt>
                <c:pt idx="1">
                  <c:v>Fall 2006</c:v>
                </c:pt>
                <c:pt idx="2">
                  <c:v>Fall 2008</c:v>
                </c:pt>
                <c:pt idx="3">
                  <c:v>Fall 2010</c:v>
                </c:pt>
                <c:pt idx="4">
                  <c:v>Fall 2012</c:v>
                </c:pt>
                <c:pt idx="5">
                  <c:v>Fall 2013</c:v>
                </c:pt>
                <c:pt idx="6">
                  <c:v>Fall 2014</c:v>
                </c:pt>
                <c:pt idx="7">
                  <c:v>Fall 2015*</c:v>
                </c:pt>
              </c:strCache>
            </c:strRef>
          </c:cat>
          <c:val>
            <c:numRef>
              <c:f>'Grad and PT'!$C$2:$C$9</c:f>
              <c:numCache>
                <c:formatCode>_(* #,##0_);_(* \(#,##0\);_(* "-"??_);_(@_)</c:formatCode>
                <c:ptCount val="8"/>
                <c:pt idx="0">
                  <c:v>7075</c:v>
                </c:pt>
                <c:pt idx="1">
                  <c:v>7239</c:v>
                </c:pt>
                <c:pt idx="2">
                  <c:v>7248</c:v>
                </c:pt>
                <c:pt idx="3">
                  <c:v>7087</c:v>
                </c:pt>
                <c:pt idx="4">
                  <c:v>6503</c:v>
                </c:pt>
                <c:pt idx="5">
                  <c:v>6720</c:v>
                </c:pt>
                <c:pt idx="6">
                  <c:v>6984</c:v>
                </c:pt>
                <c:pt idx="7">
                  <c:v>6925</c:v>
                </c:pt>
              </c:numCache>
            </c:numRef>
          </c:val>
          <c:smooth val="0"/>
        </c:ser>
        <c:dLbls>
          <c:showLegendKey val="0"/>
          <c:showVal val="0"/>
          <c:showCatName val="0"/>
          <c:showSerName val="0"/>
          <c:showPercent val="0"/>
          <c:showBubbleSize val="0"/>
        </c:dLbls>
        <c:marker val="1"/>
        <c:smooth val="0"/>
        <c:axId val="96476160"/>
        <c:axId val="99222272"/>
      </c:lineChart>
      <c:catAx>
        <c:axId val="96476160"/>
        <c:scaling>
          <c:orientation val="minMax"/>
        </c:scaling>
        <c:delete val="0"/>
        <c:axPos val="b"/>
        <c:majorTickMark val="none"/>
        <c:minorTickMark val="none"/>
        <c:tickLblPos val="none"/>
        <c:crossAx val="99222272"/>
        <c:crosses val="autoZero"/>
        <c:auto val="1"/>
        <c:lblAlgn val="ctr"/>
        <c:lblOffset val="100"/>
        <c:noMultiLvlLbl val="0"/>
      </c:catAx>
      <c:valAx>
        <c:axId val="99222272"/>
        <c:scaling>
          <c:orientation val="minMax"/>
        </c:scaling>
        <c:delete val="0"/>
        <c:axPos val="l"/>
        <c:majorGridlines/>
        <c:title>
          <c:tx>
            <c:rich>
              <a:bodyPr/>
              <a:lstStyle/>
              <a:p>
                <a:pPr>
                  <a:defRPr sz="1400"/>
                </a:pPr>
                <a:r>
                  <a:rPr lang="en-US" sz="1400" dirty="0" smtClean="0"/>
                  <a:t>Total</a:t>
                </a:r>
                <a:r>
                  <a:rPr lang="en-US" sz="1400" baseline="0" dirty="0" smtClean="0"/>
                  <a:t> Credits</a:t>
                </a:r>
                <a:endParaRPr lang="en-US" sz="1400" dirty="0"/>
              </a:p>
            </c:rich>
          </c:tx>
          <c:layout/>
          <c:overlay val="0"/>
        </c:title>
        <c:numFmt formatCode="_(* #,##0_);_(* \(#,##0\);_(* &quot;-&quot;??_);_(@_)" sourceLinked="1"/>
        <c:majorTickMark val="none"/>
        <c:minorTickMark val="none"/>
        <c:tickLblPos val="nextTo"/>
        <c:txPr>
          <a:bodyPr/>
          <a:lstStyle/>
          <a:p>
            <a:pPr>
              <a:defRPr sz="1400"/>
            </a:pPr>
            <a:endParaRPr lang="en-US"/>
          </a:p>
        </c:txPr>
        <c:crossAx val="964761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'[jk FT UG Public Private with Rider breakout 150809.xlsx]Sheet1'!$A$10</c:f>
              <c:strCache>
                <c:ptCount val="1"/>
                <c:pt idx="0">
                  <c:v>Rider</c:v>
                </c:pt>
              </c:strCache>
            </c:strRef>
          </c:tx>
          <c:cat>
            <c:strRef>
              <c:f>'[jk FT UG Public Private with Rider breakout 150809.xlsx]Sheet1'!$B$9:$R$9</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'[jk FT UG Public Private with Rider breakout 150809.xlsx]Sheet1'!$B$10:$R$10</c:f>
              <c:numCache>
                <c:formatCode>0%</c:formatCode>
                <c:ptCount val="17"/>
                <c:pt idx="0">
                  <c:v>0</c:v>
                </c:pt>
                <c:pt idx="1">
                  <c:v>3.8314176245210829E-2</c:v>
                </c:pt>
                <c:pt idx="2">
                  <c:v>5.8109833971902836E-2</c:v>
                </c:pt>
                <c:pt idx="3">
                  <c:v>0.10089399744572147</c:v>
                </c:pt>
                <c:pt idx="4">
                  <c:v>0.1107918263090677</c:v>
                </c:pt>
                <c:pt idx="5">
                  <c:v>0.13441890166028103</c:v>
                </c:pt>
                <c:pt idx="6">
                  <c:v>0.12324393358876118</c:v>
                </c:pt>
                <c:pt idx="7">
                  <c:v>0.1538952745849298</c:v>
                </c:pt>
                <c:pt idx="8">
                  <c:v>0.21392081736909319</c:v>
                </c:pt>
                <c:pt idx="9">
                  <c:v>0.24521072796934873</c:v>
                </c:pt>
                <c:pt idx="10">
                  <c:v>0.26404853128991057</c:v>
                </c:pt>
                <c:pt idx="11">
                  <c:v>0.30076628352490431</c:v>
                </c:pt>
                <c:pt idx="12">
                  <c:v>0.27554278416347389</c:v>
                </c:pt>
                <c:pt idx="13">
                  <c:v>0.25638569604086836</c:v>
                </c:pt>
                <c:pt idx="14">
                  <c:v>0.25862068965517238</c:v>
                </c:pt>
                <c:pt idx="15">
                  <c:v>0.21072796934865901</c:v>
                </c:pt>
                <c:pt idx="16">
                  <c:v>0.22381864623243941</c:v>
                </c:pt>
              </c:numCache>
            </c:numRef>
          </c:val>
          <c:smooth val="0"/>
        </c:ser>
        <c:ser>
          <c:idx val="1"/>
          <c:order val="1"/>
          <c:tx>
            <c:strRef>
              <c:f>'[jk FT UG Public Private with Rider breakout 150809.xlsx]Sheet1'!$A$11</c:f>
              <c:strCache>
                <c:ptCount val="1"/>
                <c:pt idx="0">
                  <c:v>Other Privates</c:v>
                </c:pt>
              </c:strCache>
            </c:strRef>
          </c:tx>
          <c:cat>
            <c:strRef>
              <c:f>'[jk FT UG Public Private with Rider breakout 150809.xlsx]Sheet1'!$B$9:$R$9</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'[jk FT UG Public Private with Rider breakout 150809.xlsx]Sheet1'!$B$11:$R$11</c:f>
              <c:numCache>
                <c:formatCode>0%</c:formatCode>
                <c:ptCount val="17"/>
                <c:pt idx="0">
                  <c:v>0</c:v>
                </c:pt>
                <c:pt idx="1">
                  <c:v>1.3206501662356818E-2</c:v>
                </c:pt>
                <c:pt idx="2">
                  <c:v>4.8208348725526484E-2</c:v>
                </c:pt>
                <c:pt idx="3">
                  <c:v>7.6099002585888531E-2</c:v>
                </c:pt>
                <c:pt idx="4">
                  <c:v>0.10837643147395637</c:v>
                </c:pt>
                <c:pt idx="5">
                  <c:v>0.15644625046176586</c:v>
                </c:pt>
                <c:pt idx="6">
                  <c:v>0.19107868489102331</c:v>
                </c:pt>
                <c:pt idx="7">
                  <c:v>0.20470077576653112</c:v>
                </c:pt>
                <c:pt idx="8">
                  <c:v>0.22908200960472858</c:v>
                </c:pt>
                <c:pt idx="9">
                  <c:v>0.250138529737717</c:v>
                </c:pt>
                <c:pt idx="10">
                  <c:v>0.27225711119320284</c:v>
                </c:pt>
                <c:pt idx="11">
                  <c:v>0.29931658662726268</c:v>
                </c:pt>
                <c:pt idx="12">
                  <c:v>0.32471370520871812</c:v>
                </c:pt>
                <c:pt idx="13">
                  <c:v>0.31871074990764692</c:v>
                </c:pt>
                <c:pt idx="14">
                  <c:v>0.33731991134096795</c:v>
                </c:pt>
                <c:pt idx="15">
                  <c:v>0.32443664573328412</c:v>
                </c:pt>
                <c:pt idx="16">
                  <c:v>0.3203731067602511</c:v>
                </c:pt>
              </c:numCache>
            </c:numRef>
          </c:val>
          <c:smooth val="0"/>
        </c:ser>
        <c:ser>
          <c:idx val="2"/>
          <c:order val="2"/>
          <c:tx>
            <c:strRef>
              <c:f>'[jk FT UG Public Private with Rider breakout 150809.xlsx]Sheet1'!$A$12</c:f>
              <c:strCache>
                <c:ptCount val="1"/>
                <c:pt idx="0">
                  <c:v>4-year Publics</c:v>
                </c:pt>
              </c:strCache>
            </c:strRef>
          </c:tx>
          <c:cat>
            <c:strRef>
              <c:f>'[jk FT UG Public Private with Rider breakout 150809.xlsx]Sheet1'!$B$9:$R$9</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'[jk FT UG Public Private with Rider breakout 150809.xlsx]Sheet1'!$B$12:$R$12</c:f>
              <c:numCache>
                <c:formatCode>0%</c:formatCode>
                <c:ptCount val="17"/>
                <c:pt idx="0">
                  <c:v>0</c:v>
                </c:pt>
                <c:pt idx="1">
                  <c:v>3.0134721450806756E-2</c:v>
                </c:pt>
                <c:pt idx="2">
                  <c:v>4.6616463658791796E-2</c:v>
                </c:pt>
                <c:pt idx="3">
                  <c:v>7.9515364445420289E-2</c:v>
                </c:pt>
                <c:pt idx="4">
                  <c:v>0.113835105077565</c:v>
                </c:pt>
                <c:pt idx="5">
                  <c:v>0.13011017967165683</c:v>
                </c:pt>
                <c:pt idx="6">
                  <c:v>0.13854480166367433</c:v>
                </c:pt>
                <c:pt idx="7">
                  <c:v>0.15148736098373794</c:v>
                </c:pt>
                <c:pt idx="8">
                  <c:v>0.15745488833490495</c:v>
                </c:pt>
                <c:pt idx="9">
                  <c:v>0.20011883387798868</c:v>
                </c:pt>
                <c:pt idx="10">
                  <c:v>0.24572779291905089</c:v>
                </c:pt>
                <c:pt idx="11">
                  <c:v>0.31171934538033308</c:v>
                </c:pt>
                <c:pt idx="12">
                  <c:v>0.36839793849055136</c:v>
                </c:pt>
                <c:pt idx="13">
                  <c:v>0.4062181118330126</c:v>
                </c:pt>
                <c:pt idx="14">
                  <c:v>0.40967979436572421</c:v>
                </c:pt>
                <c:pt idx="15">
                  <c:v>0.39706015319236876</c:v>
                </c:pt>
                <c:pt idx="16">
                  <c:v>0.46411087717485366</c:v>
                </c:pt>
              </c:numCache>
            </c:numRef>
          </c:val>
          <c:smooth val="0"/>
        </c:ser>
        <c:ser>
          <c:idx val="3"/>
          <c:order val="3"/>
          <c:tx>
            <c:strRef>
              <c:f>'[jk FT UG Public Private with Rider breakout 150809.xlsx]Sheet1'!$A$13</c:f>
              <c:strCache>
                <c:ptCount val="1"/>
                <c:pt idx="0">
                  <c:v>Community Colleges</c:v>
                </c:pt>
              </c:strCache>
            </c:strRef>
          </c:tx>
          <c:cat>
            <c:strRef>
              <c:f>'[jk FT UG Public Private with Rider breakout 150809.xlsx]Sheet1'!$B$9:$R$9</c:f>
              <c:strCache>
                <c:ptCount val="17"/>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strCache>
            </c:strRef>
          </c:cat>
          <c:val>
            <c:numRef>
              <c:f>'[jk FT UG Public Private with Rider breakout 150809.xlsx]Sheet1'!$B$13:$R$13</c:f>
              <c:numCache>
                <c:formatCode>0%</c:formatCode>
                <c:ptCount val="17"/>
                <c:pt idx="0">
                  <c:v>0</c:v>
                </c:pt>
                <c:pt idx="1">
                  <c:v>2.2854799321439856E-2</c:v>
                </c:pt>
                <c:pt idx="2">
                  <c:v>5.3427287810152269E-2</c:v>
                </c:pt>
                <c:pt idx="3">
                  <c:v>0.11703297727569306</c:v>
                </c:pt>
                <c:pt idx="4">
                  <c:v>0.23160524206327016</c:v>
                </c:pt>
                <c:pt idx="5">
                  <c:v>0.30059840053688269</c:v>
                </c:pt>
                <c:pt idx="6">
                  <c:v>0.35076338012415409</c:v>
                </c:pt>
                <c:pt idx="7">
                  <c:v>0.37820405271890079</c:v>
                </c:pt>
                <c:pt idx="8">
                  <c:v>0.44272318848684833</c:v>
                </c:pt>
                <c:pt idx="9">
                  <c:v>0.50914378390470327</c:v>
                </c:pt>
                <c:pt idx="10">
                  <c:v>0.60665883712693169</c:v>
                </c:pt>
                <c:pt idx="11">
                  <c:v>0.80564099696139291</c:v>
                </c:pt>
                <c:pt idx="12">
                  <c:v>0.83028540536509898</c:v>
                </c:pt>
                <c:pt idx="13">
                  <c:v>0.73992878847193477</c:v>
                </c:pt>
                <c:pt idx="14">
                  <c:v>0.65809145648080825</c:v>
                </c:pt>
                <c:pt idx="15">
                  <c:v>0.61474936151967641</c:v>
                </c:pt>
                <c:pt idx="16">
                  <c:v>0.48606528344798017</c:v>
                </c:pt>
              </c:numCache>
            </c:numRef>
          </c:val>
          <c:smooth val="0"/>
        </c:ser>
        <c:dLbls>
          <c:showLegendKey val="0"/>
          <c:showVal val="0"/>
          <c:showCatName val="0"/>
          <c:showSerName val="0"/>
          <c:showPercent val="0"/>
          <c:showBubbleSize val="0"/>
        </c:dLbls>
        <c:marker val="1"/>
        <c:smooth val="0"/>
        <c:axId val="35319168"/>
        <c:axId val="35320960"/>
      </c:lineChart>
      <c:catAx>
        <c:axId val="35319168"/>
        <c:scaling>
          <c:orientation val="minMax"/>
        </c:scaling>
        <c:delete val="0"/>
        <c:axPos val="b"/>
        <c:majorTickMark val="out"/>
        <c:minorTickMark val="none"/>
        <c:tickLblPos val="nextTo"/>
        <c:crossAx val="35320960"/>
        <c:crosses val="autoZero"/>
        <c:auto val="1"/>
        <c:lblAlgn val="ctr"/>
        <c:lblOffset val="100"/>
        <c:noMultiLvlLbl val="0"/>
      </c:catAx>
      <c:valAx>
        <c:axId val="35320960"/>
        <c:scaling>
          <c:orientation val="minMax"/>
        </c:scaling>
        <c:delete val="0"/>
        <c:axPos val="l"/>
        <c:majorGridlines/>
        <c:numFmt formatCode="0%" sourceLinked="1"/>
        <c:majorTickMark val="out"/>
        <c:minorTickMark val="none"/>
        <c:tickLblPos val="nextTo"/>
        <c:crossAx val="3531916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40769903762033"/>
          <c:y val="2.7212058051567085E-2"/>
          <c:w val="0.72072880692545016"/>
          <c:h val="0.69324957542071952"/>
        </c:manualLayout>
      </c:layout>
      <c:lineChart>
        <c:grouping val="standard"/>
        <c:varyColors val="0"/>
        <c:ser>
          <c:idx val="0"/>
          <c:order val="0"/>
          <c:tx>
            <c:strRef>
              <c:f>'[Chart data for presentations 8.8.15 (1).xlsx]Discount Rates'!$K$35</c:f>
              <c:strCache>
                <c:ptCount val="1"/>
                <c:pt idx="0">
                  <c:v>Overall per total FTE</c:v>
                </c:pt>
              </c:strCache>
            </c:strRef>
          </c:tx>
          <c:cat>
            <c:strRef>
              <c:f>'[Chart data for presentations 8.8.15 (1).xlsx]Discount Rates'!$L$34:$R$34</c:f>
              <c:strCache>
                <c:ptCount val="7"/>
                <c:pt idx="0">
                  <c:v>2009</c:v>
                </c:pt>
                <c:pt idx="1">
                  <c:v>2010</c:v>
                </c:pt>
                <c:pt idx="2">
                  <c:v>2011</c:v>
                </c:pt>
                <c:pt idx="3">
                  <c:v>2012</c:v>
                </c:pt>
                <c:pt idx="4">
                  <c:v>2013</c:v>
                </c:pt>
                <c:pt idx="5">
                  <c:v>2014</c:v>
                </c:pt>
                <c:pt idx="6">
                  <c:v>2015 EST</c:v>
                </c:pt>
              </c:strCache>
            </c:strRef>
          </c:cat>
          <c:val>
            <c:numRef>
              <c:f>'[Chart data for presentations 8.8.15 (1).xlsx]Discount Rates'!$L$35:$R$35</c:f>
              <c:numCache>
                <c:formatCode>0.0</c:formatCode>
                <c:ptCount val="7"/>
                <c:pt idx="0">
                  <c:v>30.460207354367121</c:v>
                </c:pt>
                <c:pt idx="1">
                  <c:v>30.986562056589602</c:v>
                </c:pt>
                <c:pt idx="2">
                  <c:v>32.049435392914894</c:v>
                </c:pt>
                <c:pt idx="3">
                  <c:v>32.578636372679703</c:v>
                </c:pt>
                <c:pt idx="4">
                  <c:v>33.780207134637514</c:v>
                </c:pt>
                <c:pt idx="5">
                  <c:v>35.854263898800689</c:v>
                </c:pt>
              </c:numCache>
            </c:numRef>
          </c:val>
          <c:smooth val="0"/>
        </c:ser>
        <c:ser>
          <c:idx val="1"/>
          <c:order val="1"/>
          <c:tx>
            <c:strRef>
              <c:f>'[Chart data for presentations 8.8.15 (1).xlsx]Discount Rates'!$K$36</c:f>
              <c:strCache>
                <c:ptCount val="1"/>
                <c:pt idx="0">
                  <c:v>Freshman</c:v>
                </c:pt>
              </c:strCache>
            </c:strRef>
          </c:tx>
          <c:cat>
            <c:strRef>
              <c:f>'[Chart data for presentations 8.8.15 (1).xlsx]Discount Rates'!$L$34:$R$34</c:f>
              <c:strCache>
                <c:ptCount val="7"/>
                <c:pt idx="0">
                  <c:v>2009</c:v>
                </c:pt>
                <c:pt idx="1">
                  <c:v>2010</c:v>
                </c:pt>
                <c:pt idx="2">
                  <c:v>2011</c:v>
                </c:pt>
                <c:pt idx="3">
                  <c:v>2012</c:v>
                </c:pt>
                <c:pt idx="4">
                  <c:v>2013</c:v>
                </c:pt>
                <c:pt idx="5">
                  <c:v>2014</c:v>
                </c:pt>
                <c:pt idx="6">
                  <c:v>2015 EST</c:v>
                </c:pt>
              </c:strCache>
            </c:strRef>
          </c:cat>
          <c:val>
            <c:numRef>
              <c:f>'[Chart data for presentations 8.8.15 (1).xlsx]Discount Rates'!$L$36:$R$36</c:f>
              <c:numCache>
                <c:formatCode>General</c:formatCode>
                <c:ptCount val="7"/>
                <c:pt idx="0">
                  <c:v>37.4</c:v>
                </c:pt>
                <c:pt idx="1">
                  <c:v>38.799999999999997</c:v>
                </c:pt>
                <c:pt idx="2">
                  <c:v>39</c:v>
                </c:pt>
                <c:pt idx="3">
                  <c:v>42.5</c:v>
                </c:pt>
                <c:pt idx="4">
                  <c:v>45.7</c:v>
                </c:pt>
                <c:pt idx="5">
                  <c:v>48.8</c:v>
                </c:pt>
                <c:pt idx="6">
                  <c:v>51</c:v>
                </c:pt>
              </c:numCache>
            </c:numRef>
          </c:val>
          <c:smooth val="0"/>
        </c:ser>
        <c:ser>
          <c:idx val="2"/>
          <c:order val="2"/>
          <c:tx>
            <c:strRef>
              <c:f>'[Chart data for presentations 8.8.15 (1).xlsx]Discount Rates'!$K$37</c:f>
              <c:strCache>
                <c:ptCount val="1"/>
                <c:pt idx="0">
                  <c:v>Freshman National Average</c:v>
                </c:pt>
              </c:strCache>
            </c:strRef>
          </c:tx>
          <c:cat>
            <c:strRef>
              <c:f>'[Chart data for presentations 8.8.15 (1).xlsx]Discount Rates'!$L$34:$R$34</c:f>
              <c:strCache>
                <c:ptCount val="7"/>
                <c:pt idx="0">
                  <c:v>2009</c:v>
                </c:pt>
                <c:pt idx="1">
                  <c:v>2010</c:v>
                </c:pt>
                <c:pt idx="2">
                  <c:v>2011</c:v>
                </c:pt>
                <c:pt idx="3">
                  <c:v>2012</c:v>
                </c:pt>
                <c:pt idx="4">
                  <c:v>2013</c:v>
                </c:pt>
                <c:pt idx="5">
                  <c:v>2014</c:v>
                </c:pt>
                <c:pt idx="6">
                  <c:v>2015 EST</c:v>
                </c:pt>
              </c:strCache>
            </c:strRef>
          </c:cat>
          <c:val>
            <c:numRef>
              <c:f>'[Chart data for presentations 8.8.15 (1).xlsx]Discount Rates'!$L$37:$R$37</c:f>
              <c:numCache>
                <c:formatCode>General</c:formatCode>
                <c:ptCount val="7"/>
                <c:pt idx="0">
                  <c:v>41.6</c:v>
                </c:pt>
                <c:pt idx="1">
                  <c:v>42.6</c:v>
                </c:pt>
                <c:pt idx="2">
                  <c:v>44.3</c:v>
                </c:pt>
                <c:pt idx="3">
                  <c:v>44.8</c:v>
                </c:pt>
                <c:pt idx="4">
                  <c:v>46.4</c:v>
                </c:pt>
                <c:pt idx="5">
                  <c:v>48.1</c:v>
                </c:pt>
              </c:numCache>
            </c:numRef>
          </c:val>
          <c:smooth val="0"/>
        </c:ser>
        <c:dLbls>
          <c:showLegendKey val="0"/>
          <c:showVal val="0"/>
          <c:showCatName val="0"/>
          <c:showSerName val="0"/>
          <c:showPercent val="0"/>
          <c:showBubbleSize val="0"/>
        </c:dLbls>
        <c:marker val="1"/>
        <c:smooth val="0"/>
        <c:axId val="63660416"/>
        <c:axId val="63662336"/>
      </c:lineChart>
      <c:catAx>
        <c:axId val="63660416"/>
        <c:scaling>
          <c:orientation val="minMax"/>
        </c:scaling>
        <c:delete val="0"/>
        <c:axPos val="b"/>
        <c:majorTickMark val="out"/>
        <c:minorTickMark val="none"/>
        <c:tickLblPos val="nextTo"/>
        <c:crossAx val="63662336"/>
        <c:crosses val="autoZero"/>
        <c:auto val="1"/>
        <c:lblAlgn val="ctr"/>
        <c:lblOffset val="100"/>
        <c:noMultiLvlLbl val="0"/>
      </c:catAx>
      <c:valAx>
        <c:axId val="63662336"/>
        <c:scaling>
          <c:orientation val="minMax"/>
        </c:scaling>
        <c:delete val="0"/>
        <c:axPos val="l"/>
        <c:majorGridlines/>
        <c:numFmt formatCode="0.0" sourceLinked="1"/>
        <c:majorTickMark val="out"/>
        <c:minorTickMark val="none"/>
        <c:tickLblPos val="nextTo"/>
        <c:crossAx val="63660416"/>
        <c:crosses val="autoZero"/>
        <c:crossBetween val="between"/>
      </c:valAx>
      <c:spPr>
        <a:ln>
          <a:solidFill>
            <a:schemeClr val="tx1"/>
          </a:solidFill>
        </a:ln>
      </c:spPr>
    </c:plotArea>
    <c:legend>
      <c:legendPos val="r"/>
      <c:layout>
        <c:manualLayout>
          <c:xMode val="edge"/>
          <c:yMode val="edge"/>
          <c:x val="0"/>
          <c:y val="0.83780338119499764"/>
          <c:w val="0.2553953941241216"/>
          <c:h val="0.10257931912922649"/>
        </c:manualLayout>
      </c:layout>
      <c:overlay val="0"/>
      <c:spPr>
        <a:ln>
          <a:solidFill>
            <a:schemeClr val="tx1"/>
          </a:solidFill>
        </a:ln>
      </c:spPr>
    </c:legend>
    <c:plotVisOnly val="1"/>
    <c:dispBlanksAs val="gap"/>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'Discount Rates'!$A$13</c:f>
              <c:strCache>
                <c:ptCount val="1"/>
                <c:pt idx="0">
                  <c:v>Overall per total FTE </c:v>
                </c:pt>
              </c:strCache>
            </c:strRef>
          </c:tx>
          <c:cat>
            <c:strRef>
              <c:f>'Discount Rates'!$B$12:$H$12</c:f>
              <c:strCache>
                <c:ptCount val="7"/>
                <c:pt idx="0">
                  <c:v>2009</c:v>
                </c:pt>
                <c:pt idx="1">
                  <c:v>2010</c:v>
                </c:pt>
                <c:pt idx="2">
                  <c:v>2011</c:v>
                </c:pt>
                <c:pt idx="3">
                  <c:v>2012</c:v>
                </c:pt>
                <c:pt idx="4">
                  <c:v>2013</c:v>
                </c:pt>
                <c:pt idx="5">
                  <c:v>2014</c:v>
                </c:pt>
                <c:pt idx="6">
                  <c:v>2015 EST</c:v>
                </c:pt>
              </c:strCache>
            </c:strRef>
          </c:cat>
          <c:val>
            <c:numRef>
              <c:f>'Discount Rates'!$B$13:$H$13</c:f>
              <c:numCache>
                <c:formatCode>_(* #,##0_);_(* \(#,##0\);_(* "-"??_);_(@_)</c:formatCode>
                <c:ptCount val="7"/>
                <c:pt idx="0">
                  <c:v>18274</c:v>
                </c:pt>
                <c:pt idx="1">
                  <c:v>19004</c:v>
                </c:pt>
                <c:pt idx="2">
                  <c:v>19625</c:v>
                </c:pt>
                <c:pt idx="3">
                  <c:v>20419</c:v>
                </c:pt>
                <c:pt idx="4">
                  <c:v>21019</c:v>
                </c:pt>
                <c:pt idx="5">
                  <c:v>20912</c:v>
                </c:pt>
              </c:numCache>
            </c:numRef>
          </c:val>
          <c:smooth val="0"/>
        </c:ser>
        <c:ser>
          <c:idx val="1"/>
          <c:order val="1"/>
          <c:tx>
            <c:strRef>
              <c:f>'Discount Rates'!$A$14</c:f>
              <c:strCache>
                <c:ptCount val="1"/>
                <c:pt idx="0">
                  <c:v>Freshman Net</c:v>
                </c:pt>
              </c:strCache>
            </c:strRef>
          </c:tx>
          <c:cat>
            <c:strRef>
              <c:f>'Discount Rates'!$B$12:$H$12</c:f>
              <c:strCache>
                <c:ptCount val="7"/>
                <c:pt idx="0">
                  <c:v>2009</c:v>
                </c:pt>
                <c:pt idx="1">
                  <c:v>2010</c:v>
                </c:pt>
                <c:pt idx="2">
                  <c:v>2011</c:v>
                </c:pt>
                <c:pt idx="3">
                  <c:v>2012</c:v>
                </c:pt>
                <c:pt idx="4">
                  <c:v>2013</c:v>
                </c:pt>
                <c:pt idx="5">
                  <c:v>2014</c:v>
                </c:pt>
                <c:pt idx="6">
                  <c:v>2015 EST</c:v>
                </c:pt>
              </c:strCache>
            </c:strRef>
          </c:cat>
          <c:val>
            <c:numRef>
              <c:f>'Discount Rates'!$B$14:$H$14</c:f>
              <c:numCache>
                <c:formatCode>_(* #,##0_);_(* \(#,##0\);_(* "-"??_);_(@_)</c:formatCode>
                <c:ptCount val="7"/>
                <c:pt idx="0">
                  <c:v>16989.64</c:v>
                </c:pt>
                <c:pt idx="1">
                  <c:v>17423.64</c:v>
                </c:pt>
                <c:pt idx="2">
                  <c:v>18220.7</c:v>
                </c:pt>
                <c:pt idx="3">
                  <c:v>18014.75</c:v>
                </c:pt>
                <c:pt idx="4">
                  <c:v>17821.260000000002</c:v>
                </c:pt>
                <c:pt idx="5">
                  <c:v>17694.72</c:v>
                </c:pt>
                <c:pt idx="6">
                  <c:v>17698.8</c:v>
                </c:pt>
              </c:numCache>
            </c:numRef>
          </c:val>
          <c:smooth val="0"/>
        </c:ser>
        <c:dLbls>
          <c:showLegendKey val="0"/>
          <c:showVal val="0"/>
          <c:showCatName val="0"/>
          <c:showSerName val="0"/>
          <c:showPercent val="0"/>
          <c:showBubbleSize val="0"/>
        </c:dLbls>
        <c:marker val="1"/>
        <c:smooth val="0"/>
        <c:axId val="131611648"/>
        <c:axId val="131630976"/>
      </c:lineChart>
      <c:catAx>
        <c:axId val="131611648"/>
        <c:scaling>
          <c:orientation val="minMax"/>
        </c:scaling>
        <c:delete val="0"/>
        <c:axPos val="b"/>
        <c:majorTickMark val="out"/>
        <c:minorTickMark val="none"/>
        <c:tickLblPos val="nextTo"/>
        <c:crossAx val="131630976"/>
        <c:crosses val="autoZero"/>
        <c:auto val="1"/>
        <c:lblAlgn val="ctr"/>
        <c:lblOffset val="100"/>
        <c:noMultiLvlLbl val="0"/>
      </c:catAx>
      <c:valAx>
        <c:axId val="131630976"/>
        <c:scaling>
          <c:orientation val="minMax"/>
        </c:scaling>
        <c:delete val="0"/>
        <c:axPos val="l"/>
        <c:majorGridlines/>
        <c:numFmt formatCode="_(* #,##0_);_(* \(#,##0\);_(* &quot;-&quot;??_);_(@_)" sourceLinked="1"/>
        <c:majorTickMark val="out"/>
        <c:minorTickMark val="none"/>
        <c:tickLblPos val="nextTo"/>
        <c:crossAx val="131611648"/>
        <c:crosses val="autoZero"/>
        <c:crossBetween val="between"/>
      </c:valAx>
      <c:dTable>
        <c:showHorzBorder val="1"/>
        <c:showVertBorder val="1"/>
        <c:showOutline val="1"/>
        <c:showKeys val="1"/>
      </c:dTable>
    </c:plotArea>
    <c:plotVisOnly val="1"/>
    <c:dispBlanksAs val="gap"/>
    <c:showDLblsOverMax val="0"/>
  </c:chart>
  <c:txPr>
    <a:bodyPr/>
    <a:lstStyle/>
    <a:p>
      <a:pPr>
        <a:defRPr b="1"/>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cked"/>
        <c:varyColors val="0"/>
        <c:ser>
          <c:idx val="0"/>
          <c:order val="0"/>
          <c:tx>
            <c:strRef>
              <c:f>Sheet1!$B$1</c:f>
              <c:strCache>
                <c:ptCount val="1"/>
                <c:pt idx="0">
                  <c:v>Series 1</c:v>
                </c:pt>
              </c:strCache>
            </c:strRef>
          </c:tx>
          <c:cat>
            <c:numRef>
              <c:f>Sheet1!$A$2:$A$6</c:f>
              <c:numCache>
                <c:formatCode>General</c:formatCode>
                <c:ptCount val="5"/>
                <c:pt idx="0">
                  <c:v>2011</c:v>
                </c:pt>
                <c:pt idx="1">
                  <c:v>2012</c:v>
                </c:pt>
                <c:pt idx="2">
                  <c:v>2013</c:v>
                </c:pt>
                <c:pt idx="3">
                  <c:v>2014</c:v>
                </c:pt>
                <c:pt idx="4">
                  <c:v>2015</c:v>
                </c:pt>
              </c:numCache>
            </c:numRef>
          </c:cat>
          <c:val>
            <c:numRef>
              <c:f>Sheet1!$B$2:$B$6</c:f>
              <c:numCache>
                <c:formatCode>General</c:formatCode>
                <c:ptCount val="5"/>
                <c:pt idx="0">
                  <c:v>2556</c:v>
                </c:pt>
                <c:pt idx="1">
                  <c:v>2454</c:v>
                </c:pt>
                <c:pt idx="2">
                  <c:v>2373</c:v>
                </c:pt>
                <c:pt idx="3">
                  <c:v>2351</c:v>
                </c:pt>
                <c:pt idx="4">
                  <c:v>2262</c:v>
                </c:pt>
              </c:numCache>
            </c:numRef>
          </c:val>
          <c:smooth val="0"/>
        </c:ser>
        <c:ser>
          <c:idx val="1"/>
          <c:order val="1"/>
          <c:tx>
            <c:strRef>
              <c:f>Sheet1!$C$1</c:f>
              <c:strCache>
                <c:ptCount val="1"/>
                <c:pt idx="0">
                  <c:v>Column1</c:v>
                </c:pt>
              </c:strCache>
            </c:strRef>
          </c:tx>
          <c:cat>
            <c:numRef>
              <c:f>Sheet1!$A$2:$A$6</c:f>
              <c:numCache>
                <c:formatCode>General</c:formatCode>
                <c:ptCount val="5"/>
                <c:pt idx="0">
                  <c:v>2011</c:v>
                </c:pt>
                <c:pt idx="1">
                  <c:v>2012</c:v>
                </c:pt>
                <c:pt idx="2">
                  <c:v>2013</c:v>
                </c:pt>
                <c:pt idx="3">
                  <c:v>2014</c:v>
                </c:pt>
                <c:pt idx="4">
                  <c:v>2015</c:v>
                </c:pt>
              </c:numCache>
            </c:numRef>
          </c:cat>
          <c:val>
            <c:numRef>
              <c:f>Sheet1!$C$2:$C$6</c:f>
              <c:numCache>
                <c:formatCode>General</c:formatCode>
                <c:ptCount val="5"/>
              </c:numCache>
            </c:numRef>
          </c:val>
          <c:smooth val="0"/>
        </c:ser>
        <c:ser>
          <c:idx val="2"/>
          <c:order val="2"/>
          <c:tx>
            <c:strRef>
              <c:f>Sheet1!$D$1</c:f>
              <c:strCache>
                <c:ptCount val="1"/>
                <c:pt idx="0">
                  <c:v>Column2</c:v>
                </c:pt>
              </c:strCache>
            </c:strRef>
          </c:tx>
          <c:spPr>
            <a:ln>
              <a:solidFill>
                <a:schemeClr val="tx2">
                  <a:lumMod val="60000"/>
                  <a:lumOff val="40000"/>
                </a:schemeClr>
              </a:solidFill>
            </a:ln>
          </c:spPr>
          <c:marker>
            <c:spPr>
              <a:solidFill>
                <a:schemeClr val="tx2">
                  <a:lumMod val="60000"/>
                  <a:lumOff val="40000"/>
                </a:schemeClr>
              </a:solidFill>
              <a:ln>
                <a:solidFill>
                  <a:schemeClr val="tx2">
                    <a:lumMod val="60000"/>
                    <a:lumOff val="40000"/>
                  </a:schemeClr>
                </a:solidFill>
              </a:ln>
            </c:spPr>
          </c:marker>
          <c:dLbls>
            <c:dLbl>
              <c:idx val="0"/>
              <c:layout>
                <c:manualLayout>
                  <c:x val="2.6234567901234566E-2"/>
                  <c:y val="-3.152685241267919E-2"/>
                </c:manualLayout>
              </c:layout>
              <c:tx>
                <c:rich>
                  <a:bodyPr/>
                  <a:lstStyle/>
                  <a:p>
                    <a:pPr>
                      <a:defRPr sz="1800"/>
                    </a:pPr>
                    <a:r>
                      <a:rPr lang="en-US" sz="1800" dirty="0" smtClean="0"/>
                      <a:t>103%</a:t>
                    </a:r>
                  </a:p>
                  <a:p>
                    <a:pPr>
                      <a:defRPr sz="1800"/>
                    </a:pPr>
                    <a:r>
                      <a:rPr lang="en-US" sz="1600" dirty="0" smtClean="0"/>
                      <a:t>  2,556</a:t>
                    </a:r>
                    <a:endParaRPr lang="en-US" sz="1600" dirty="0"/>
                  </a:p>
                </c:rich>
              </c:tx>
              <c:spPr/>
              <c:showLegendKey val="0"/>
              <c:showVal val="1"/>
              <c:showCatName val="0"/>
              <c:showSerName val="0"/>
              <c:showPercent val="0"/>
              <c:showBubbleSize val="0"/>
            </c:dLbl>
            <c:dLbl>
              <c:idx val="1"/>
              <c:layout>
                <c:manualLayout>
                  <c:x val="-3.0864197530864196E-3"/>
                  <c:y val="-6.3403240460327068E-2"/>
                </c:manualLayout>
              </c:layout>
              <c:tx>
                <c:rich>
                  <a:bodyPr/>
                  <a:lstStyle/>
                  <a:p>
                    <a:r>
                      <a:rPr lang="en-US" dirty="0" smtClean="0"/>
                      <a:t>99%</a:t>
                    </a:r>
                  </a:p>
                  <a:p>
                    <a:r>
                      <a:rPr lang="en-US" sz="1600" dirty="0" smtClean="0"/>
                      <a:t> 2,454</a:t>
                    </a:r>
                    <a:endParaRPr lang="en-US" sz="1600" dirty="0"/>
                  </a:p>
                </c:rich>
              </c:tx>
              <c:showLegendKey val="0"/>
              <c:showVal val="1"/>
              <c:showCatName val="0"/>
              <c:showSerName val="0"/>
              <c:showPercent val="0"/>
              <c:showBubbleSize val="0"/>
            </c:dLbl>
            <c:dLbl>
              <c:idx val="2"/>
              <c:layout>
                <c:manualLayout>
                  <c:x val="-1.3888888888888888E-2"/>
                  <c:y val="-9.6037250151423378E-2"/>
                </c:manualLayout>
              </c:layout>
              <c:tx>
                <c:rich>
                  <a:bodyPr/>
                  <a:lstStyle/>
                  <a:p>
                    <a:r>
                      <a:rPr lang="en-US" dirty="0" smtClean="0"/>
                      <a:t>96%</a:t>
                    </a:r>
                  </a:p>
                  <a:p>
                    <a:r>
                      <a:rPr lang="en-US" dirty="0" smtClean="0"/>
                      <a:t>   </a:t>
                    </a:r>
                    <a:r>
                      <a:rPr lang="en-US" sz="1600" dirty="0" smtClean="0"/>
                      <a:t>2,373</a:t>
                    </a:r>
                    <a:endParaRPr lang="en-US" sz="1600" dirty="0"/>
                  </a:p>
                </c:rich>
              </c:tx>
              <c:showLegendKey val="0"/>
              <c:showVal val="1"/>
              <c:showCatName val="0"/>
              <c:showSerName val="0"/>
              <c:showPercent val="0"/>
              <c:showBubbleSize val="0"/>
            </c:dLbl>
            <c:dLbl>
              <c:idx val="3"/>
              <c:layout>
                <c:manualLayout>
                  <c:x val="-2.3148148148148147E-2"/>
                  <c:y val="-0.1011654552796285"/>
                </c:manualLayout>
              </c:layout>
              <c:tx>
                <c:rich>
                  <a:bodyPr/>
                  <a:lstStyle/>
                  <a:p>
                    <a:r>
                      <a:rPr lang="en-US" dirty="0" smtClean="0"/>
                      <a:t>95%</a:t>
                    </a:r>
                  </a:p>
                  <a:p>
                    <a:r>
                      <a:rPr lang="en-US" sz="1600" dirty="0" smtClean="0"/>
                      <a:t>  2,351</a:t>
                    </a:r>
                    <a:endParaRPr lang="en-US" sz="1600" dirty="0"/>
                  </a:p>
                </c:rich>
              </c:tx>
              <c:showLegendKey val="0"/>
              <c:showVal val="1"/>
              <c:showCatName val="0"/>
              <c:showSerName val="0"/>
              <c:showPercent val="0"/>
              <c:showBubbleSize val="0"/>
            </c:dLbl>
            <c:dLbl>
              <c:idx val="4"/>
              <c:layout>
                <c:manualLayout>
                  <c:x val="-2.4691358024691357E-2"/>
                  <c:y val="-0.11060594589137897"/>
                </c:manualLayout>
              </c:layout>
              <c:tx>
                <c:rich>
                  <a:bodyPr/>
                  <a:lstStyle/>
                  <a:p>
                    <a:r>
                      <a:rPr lang="en-US" dirty="0" smtClean="0"/>
                      <a:t>91%</a:t>
                    </a:r>
                  </a:p>
                  <a:p>
                    <a:r>
                      <a:rPr lang="en-US" sz="1600" dirty="0" smtClean="0"/>
                      <a:t>2,262</a:t>
                    </a:r>
                    <a:endParaRPr lang="en-US" sz="1600" dirty="0"/>
                  </a:p>
                </c:rich>
              </c:tx>
              <c:showLegendKey val="0"/>
              <c:showVal val="1"/>
              <c:showCatName val="0"/>
              <c:showSerName val="0"/>
              <c:showPercent val="0"/>
              <c:showBubbleSize val="0"/>
            </c:dLbl>
            <c:showLegendKey val="0"/>
            <c:showVal val="1"/>
            <c:showCatName val="0"/>
            <c:showSerName val="0"/>
            <c:showPercent val="0"/>
            <c:showBubbleSize val="0"/>
            <c:showLeaderLines val="0"/>
          </c:dLbls>
          <c:cat>
            <c:numRef>
              <c:f>Sheet1!$A$2:$A$6</c:f>
              <c:numCache>
                <c:formatCode>General</c:formatCode>
                <c:ptCount val="5"/>
                <c:pt idx="0">
                  <c:v>2011</c:v>
                </c:pt>
                <c:pt idx="1">
                  <c:v>2012</c:v>
                </c:pt>
                <c:pt idx="2">
                  <c:v>2013</c:v>
                </c:pt>
                <c:pt idx="3">
                  <c:v>2014</c:v>
                </c:pt>
                <c:pt idx="4">
                  <c:v>2015</c:v>
                </c:pt>
              </c:numCache>
            </c:numRef>
          </c:cat>
          <c:val>
            <c:numRef>
              <c:f>Sheet1!$D$2:$D$6</c:f>
              <c:numCache>
                <c:formatCode>General</c:formatCode>
                <c:ptCount val="5"/>
              </c:numCache>
            </c:numRef>
          </c:val>
          <c:smooth val="0"/>
        </c:ser>
        <c:dLbls>
          <c:showLegendKey val="0"/>
          <c:showVal val="0"/>
          <c:showCatName val="0"/>
          <c:showSerName val="0"/>
          <c:showPercent val="0"/>
          <c:showBubbleSize val="0"/>
        </c:dLbls>
        <c:marker val="1"/>
        <c:smooth val="0"/>
        <c:axId val="131692032"/>
        <c:axId val="131693568"/>
      </c:lineChart>
      <c:catAx>
        <c:axId val="131692032"/>
        <c:scaling>
          <c:orientation val="minMax"/>
        </c:scaling>
        <c:delete val="0"/>
        <c:axPos val="b"/>
        <c:numFmt formatCode="General" sourceLinked="1"/>
        <c:majorTickMark val="out"/>
        <c:minorTickMark val="none"/>
        <c:tickLblPos val="nextTo"/>
        <c:crossAx val="131693568"/>
        <c:crossesAt val="2100"/>
        <c:auto val="1"/>
        <c:lblAlgn val="ctr"/>
        <c:lblOffset val="100"/>
        <c:noMultiLvlLbl val="0"/>
      </c:catAx>
      <c:valAx>
        <c:axId val="131693568"/>
        <c:scaling>
          <c:orientation val="minMax"/>
        </c:scaling>
        <c:delete val="0"/>
        <c:axPos val="l"/>
        <c:majorGridlines/>
        <c:numFmt formatCode="#,##0;\-#,##0" sourceLinked="0"/>
        <c:majorTickMark val="out"/>
        <c:minorTickMark val="none"/>
        <c:tickLblPos val="nextTo"/>
        <c:crossAx val="131692032"/>
        <c:crosses val="autoZero"/>
        <c:crossBetween val="between"/>
      </c:valAx>
    </c:plotArea>
    <c:plotVisOnly val="1"/>
    <c:dispBlanksAs val="zero"/>
    <c:showDLblsOverMax val="0"/>
  </c:chart>
  <c:txPr>
    <a:bodyPr/>
    <a:lstStyle/>
    <a:p>
      <a:pPr>
        <a:defRPr sz="1800"/>
      </a:pPr>
      <a:endParaRPr lang="en-US"/>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'Operating Revenue and Expenses'!$A$3</c:f>
              <c:strCache>
                <c:ptCount val="1"/>
                <c:pt idx="0">
                  <c:v>Operating Revenue</c:v>
                </c:pt>
              </c:strCache>
            </c:strRef>
          </c:tx>
          <c:invertIfNegative val="0"/>
          <c:cat>
            <c:numRef>
              <c:f>'Operating Revenue and Expenses'!$B$2:$G$2</c:f>
              <c:numCache>
                <c:formatCode>General</c:formatCode>
                <c:ptCount val="6"/>
                <c:pt idx="0">
                  <c:v>2009</c:v>
                </c:pt>
                <c:pt idx="1">
                  <c:v>2010</c:v>
                </c:pt>
                <c:pt idx="2">
                  <c:v>2011</c:v>
                </c:pt>
                <c:pt idx="3">
                  <c:v>2012</c:v>
                </c:pt>
                <c:pt idx="4">
                  <c:v>2013</c:v>
                </c:pt>
                <c:pt idx="5">
                  <c:v>2014</c:v>
                </c:pt>
              </c:numCache>
            </c:numRef>
          </c:cat>
          <c:val>
            <c:numRef>
              <c:f>'Operating Revenue and Expenses'!$B$3:$G$3</c:f>
              <c:numCache>
                <c:formatCode>_(* #,##0_);_(* \(#,##0\);_(* "-"??_);_(@_)</c:formatCode>
                <c:ptCount val="6"/>
                <c:pt idx="0">
                  <c:v>141294</c:v>
                </c:pt>
                <c:pt idx="1">
                  <c:v>148694</c:v>
                </c:pt>
                <c:pt idx="2">
                  <c:v>148410</c:v>
                </c:pt>
                <c:pt idx="3">
                  <c:v>153648</c:v>
                </c:pt>
                <c:pt idx="4">
                  <c:v>154385</c:v>
                </c:pt>
                <c:pt idx="5">
                  <c:v>156015</c:v>
                </c:pt>
              </c:numCache>
            </c:numRef>
          </c:val>
        </c:ser>
        <c:ser>
          <c:idx val="1"/>
          <c:order val="1"/>
          <c:tx>
            <c:strRef>
              <c:f>'Operating Revenue and Expenses'!$A$4</c:f>
              <c:strCache>
                <c:ptCount val="1"/>
                <c:pt idx="0">
                  <c:v>Operating Expenses </c:v>
                </c:pt>
              </c:strCache>
            </c:strRef>
          </c:tx>
          <c:invertIfNegative val="0"/>
          <c:cat>
            <c:numRef>
              <c:f>'Operating Revenue and Expenses'!$B$2:$G$2</c:f>
              <c:numCache>
                <c:formatCode>General</c:formatCode>
                <c:ptCount val="6"/>
                <c:pt idx="0">
                  <c:v>2009</c:v>
                </c:pt>
                <c:pt idx="1">
                  <c:v>2010</c:v>
                </c:pt>
                <c:pt idx="2">
                  <c:v>2011</c:v>
                </c:pt>
                <c:pt idx="3">
                  <c:v>2012</c:v>
                </c:pt>
                <c:pt idx="4">
                  <c:v>2013</c:v>
                </c:pt>
                <c:pt idx="5">
                  <c:v>2014</c:v>
                </c:pt>
              </c:numCache>
            </c:numRef>
          </c:cat>
          <c:val>
            <c:numRef>
              <c:f>'Operating Revenue and Expenses'!$B$4:$G$4</c:f>
              <c:numCache>
                <c:formatCode>_(* #,##0_);_(* \(#,##0\);_(* "-"??_);_(@_)</c:formatCode>
                <c:ptCount val="6"/>
                <c:pt idx="0">
                  <c:v>135221</c:v>
                </c:pt>
                <c:pt idx="1">
                  <c:v>145318</c:v>
                </c:pt>
                <c:pt idx="2">
                  <c:v>148166</c:v>
                </c:pt>
                <c:pt idx="3">
                  <c:v>152872</c:v>
                </c:pt>
                <c:pt idx="4">
                  <c:v>152979</c:v>
                </c:pt>
                <c:pt idx="5">
                  <c:v>156343</c:v>
                </c:pt>
              </c:numCache>
            </c:numRef>
          </c:val>
        </c:ser>
        <c:ser>
          <c:idx val="2"/>
          <c:order val="2"/>
          <c:tx>
            <c:strRef>
              <c:f>'Operating Revenue and Expenses'!$A$5</c:f>
              <c:strCache>
                <c:ptCount val="1"/>
                <c:pt idx="0">
                  <c:v>Net Operating Revenue</c:v>
                </c:pt>
              </c:strCache>
            </c:strRef>
          </c:tx>
          <c:invertIfNegative val="0"/>
          <c:cat>
            <c:numRef>
              <c:f>'Operating Revenue and Expenses'!$B$2:$G$2</c:f>
              <c:numCache>
                <c:formatCode>General</c:formatCode>
                <c:ptCount val="6"/>
                <c:pt idx="0">
                  <c:v>2009</c:v>
                </c:pt>
                <c:pt idx="1">
                  <c:v>2010</c:v>
                </c:pt>
                <c:pt idx="2">
                  <c:v>2011</c:v>
                </c:pt>
                <c:pt idx="3">
                  <c:v>2012</c:v>
                </c:pt>
                <c:pt idx="4">
                  <c:v>2013</c:v>
                </c:pt>
                <c:pt idx="5">
                  <c:v>2014</c:v>
                </c:pt>
              </c:numCache>
            </c:numRef>
          </c:cat>
          <c:val>
            <c:numRef>
              <c:f>'Operating Revenue and Expenses'!$B$5:$G$5</c:f>
              <c:numCache>
                <c:formatCode>_(* #,##0_);_(* \(#,##0\);_(* "-"??_);_(@_)</c:formatCode>
                <c:ptCount val="6"/>
                <c:pt idx="0">
                  <c:v>6073</c:v>
                </c:pt>
                <c:pt idx="1">
                  <c:v>3376</c:v>
                </c:pt>
                <c:pt idx="2">
                  <c:v>244</c:v>
                </c:pt>
                <c:pt idx="3">
                  <c:v>776</c:v>
                </c:pt>
                <c:pt idx="4">
                  <c:v>1406</c:v>
                </c:pt>
                <c:pt idx="5">
                  <c:v>-328</c:v>
                </c:pt>
              </c:numCache>
            </c:numRef>
          </c:val>
        </c:ser>
        <c:dLbls>
          <c:showLegendKey val="0"/>
          <c:showVal val="0"/>
          <c:showCatName val="0"/>
          <c:showSerName val="0"/>
          <c:showPercent val="0"/>
          <c:showBubbleSize val="0"/>
        </c:dLbls>
        <c:gapWidth val="150"/>
        <c:axId val="131771008"/>
        <c:axId val="131772800"/>
      </c:barChart>
      <c:catAx>
        <c:axId val="131771008"/>
        <c:scaling>
          <c:orientation val="minMax"/>
        </c:scaling>
        <c:delete val="0"/>
        <c:axPos val="b"/>
        <c:numFmt formatCode="General" sourceLinked="1"/>
        <c:majorTickMark val="out"/>
        <c:minorTickMark val="none"/>
        <c:tickLblPos val="nextTo"/>
        <c:crossAx val="131772800"/>
        <c:crosses val="autoZero"/>
        <c:auto val="1"/>
        <c:lblAlgn val="ctr"/>
        <c:lblOffset val="100"/>
        <c:noMultiLvlLbl val="0"/>
      </c:catAx>
      <c:valAx>
        <c:axId val="131772800"/>
        <c:scaling>
          <c:orientation val="minMax"/>
        </c:scaling>
        <c:delete val="0"/>
        <c:axPos val="l"/>
        <c:majorGridlines/>
        <c:numFmt formatCode="_(* #,##0_);_(* \(#,##0\);_(* &quot;-&quot;??_);_(@_)" sourceLinked="1"/>
        <c:majorTickMark val="out"/>
        <c:minorTickMark val="none"/>
        <c:tickLblPos val="nextTo"/>
        <c:crossAx val="131771008"/>
        <c:crosses val="autoZero"/>
        <c:crossBetween val="between"/>
      </c:valAx>
      <c:dTable>
        <c:showHorzBorder val="1"/>
        <c:showVertBorder val="1"/>
        <c:showOutline val="1"/>
        <c:showKeys val="1"/>
      </c:dTable>
    </c:plotArea>
    <c:plotVisOnly val="1"/>
    <c:dispBlanksAs val="gap"/>
    <c:showDLblsOverMax val="0"/>
  </c:chart>
  <c:txPr>
    <a:bodyPr/>
    <a:lstStyle/>
    <a:p>
      <a:pPr>
        <a:defRPr b="1"/>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'net assets'!$A$5</c:f>
              <c:strCache>
                <c:ptCount val="1"/>
                <c:pt idx="0">
                  <c:v>Unrestricted</c:v>
                </c:pt>
              </c:strCache>
            </c:strRef>
          </c:tx>
          <c:invertIfNegative val="0"/>
          <c:cat>
            <c:numRef>
              <c:f>'net assets'!$B$4:$G$4</c:f>
              <c:numCache>
                <c:formatCode>General</c:formatCode>
                <c:ptCount val="6"/>
                <c:pt idx="0">
                  <c:v>2009</c:v>
                </c:pt>
                <c:pt idx="1">
                  <c:v>2010</c:v>
                </c:pt>
                <c:pt idx="2">
                  <c:v>2011</c:v>
                </c:pt>
                <c:pt idx="3">
                  <c:v>2012</c:v>
                </c:pt>
                <c:pt idx="4">
                  <c:v>2013</c:v>
                </c:pt>
                <c:pt idx="5">
                  <c:v>2014</c:v>
                </c:pt>
              </c:numCache>
            </c:numRef>
          </c:cat>
          <c:val>
            <c:numRef>
              <c:f>'net assets'!$B$5:$G$5</c:f>
              <c:numCache>
                <c:formatCode>#,##0_);[Red]\(#,##0\)</c:formatCode>
                <c:ptCount val="6"/>
                <c:pt idx="0">
                  <c:v>36371</c:v>
                </c:pt>
                <c:pt idx="1">
                  <c:v>34683</c:v>
                </c:pt>
                <c:pt idx="2">
                  <c:v>22957</c:v>
                </c:pt>
                <c:pt idx="3">
                  <c:v>16270</c:v>
                </c:pt>
                <c:pt idx="4">
                  <c:v>11901</c:v>
                </c:pt>
                <c:pt idx="5">
                  <c:v>4438</c:v>
                </c:pt>
              </c:numCache>
            </c:numRef>
          </c:val>
        </c:ser>
        <c:ser>
          <c:idx val="1"/>
          <c:order val="1"/>
          <c:tx>
            <c:strRef>
              <c:f>'net assets'!$A$6</c:f>
              <c:strCache>
                <c:ptCount val="1"/>
                <c:pt idx="0">
                  <c:v>Temporarily Restricted</c:v>
                </c:pt>
              </c:strCache>
            </c:strRef>
          </c:tx>
          <c:spPr>
            <a:solidFill>
              <a:srgbClr val="9C5252"/>
            </a:solidFill>
          </c:spPr>
          <c:invertIfNegative val="0"/>
          <c:cat>
            <c:numRef>
              <c:f>'net assets'!$B$4:$G$4</c:f>
              <c:numCache>
                <c:formatCode>General</c:formatCode>
                <c:ptCount val="6"/>
                <c:pt idx="0">
                  <c:v>2009</c:v>
                </c:pt>
                <c:pt idx="1">
                  <c:v>2010</c:v>
                </c:pt>
                <c:pt idx="2">
                  <c:v>2011</c:v>
                </c:pt>
                <c:pt idx="3">
                  <c:v>2012</c:v>
                </c:pt>
                <c:pt idx="4">
                  <c:v>2013</c:v>
                </c:pt>
                <c:pt idx="5">
                  <c:v>2014</c:v>
                </c:pt>
              </c:numCache>
            </c:numRef>
          </c:cat>
          <c:val>
            <c:numRef>
              <c:f>'net assets'!$B$6:$G$6</c:f>
              <c:numCache>
                <c:formatCode>#,##0_);[Red]\(#,##0\)</c:formatCode>
                <c:ptCount val="6"/>
                <c:pt idx="0">
                  <c:v>15421</c:v>
                </c:pt>
                <c:pt idx="1">
                  <c:v>15346</c:v>
                </c:pt>
                <c:pt idx="2">
                  <c:v>19418</c:v>
                </c:pt>
                <c:pt idx="3">
                  <c:v>19783</c:v>
                </c:pt>
                <c:pt idx="4">
                  <c:v>24335</c:v>
                </c:pt>
                <c:pt idx="5">
                  <c:v>29392</c:v>
                </c:pt>
              </c:numCache>
            </c:numRef>
          </c:val>
        </c:ser>
        <c:dLbls>
          <c:showLegendKey val="0"/>
          <c:showVal val="0"/>
          <c:showCatName val="0"/>
          <c:showSerName val="0"/>
          <c:showPercent val="0"/>
          <c:showBubbleSize val="0"/>
        </c:dLbls>
        <c:gapWidth val="150"/>
        <c:shape val="box"/>
        <c:axId val="131990656"/>
        <c:axId val="131992192"/>
        <c:axId val="0"/>
      </c:bar3DChart>
      <c:catAx>
        <c:axId val="131990656"/>
        <c:scaling>
          <c:orientation val="minMax"/>
        </c:scaling>
        <c:delete val="0"/>
        <c:axPos val="b"/>
        <c:numFmt formatCode="General" sourceLinked="1"/>
        <c:majorTickMark val="out"/>
        <c:minorTickMark val="none"/>
        <c:tickLblPos val="nextTo"/>
        <c:crossAx val="131992192"/>
        <c:crosses val="autoZero"/>
        <c:auto val="1"/>
        <c:lblAlgn val="ctr"/>
        <c:lblOffset val="100"/>
        <c:noMultiLvlLbl val="0"/>
      </c:catAx>
      <c:valAx>
        <c:axId val="131992192"/>
        <c:scaling>
          <c:orientation val="minMax"/>
        </c:scaling>
        <c:delete val="0"/>
        <c:axPos val="l"/>
        <c:majorGridlines/>
        <c:numFmt formatCode="#,##0_);[Red]\(#,##0\)" sourceLinked="1"/>
        <c:majorTickMark val="out"/>
        <c:minorTickMark val="none"/>
        <c:tickLblPos val="nextTo"/>
        <c:txPr>
          <a:bodyPr/>
          <a:lstStyle/>
          <a:p>
            <a:pPr>
              <a:defRPr sz="1200" b="1"/>
            </a:pPr>
            <a:endParaRPr lang="en-US"/>
          </a:p>
        </c:txPr>
        <c:crossAx val="131990656"/>
        <c:crosses val="autoZero"/>
        <c:crossBetween val="between"/>
      </c:valAx>
      <c:dTable>
        <c:showHorzBorder val="1"/>
        <c:showVertBorder val="1"/>
        <c:showOutline val="1"/>
        <c:showKeys val="1"/>
        <c:txPr>
          <a:bodyPr/>
          <a:lstStyle/>
          <a:p>
            <a:pPr rtl="0">
              <a:defRPr sz="1200" b="1"/>
            </a:pPr>
            <a:endParaRPr lang="en-US"/>
          </a:p>
        </c:txPr>
      </c:dTable>
    </c:plotArea>
    <c:plotVisOnly val="1"/>
    <c:dispBlanksAs val="gap"/>
    <c:showDLblsOverMax val="0"/>
  </c:chart>
  <c:externalData r:id="rId2">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0.23684</cdr:x>
      <cdr:y>0.79412</cdr:y>
    </cdr:from>
    <cdr:to>
      <cdr:x>0.86918</cdr:x>
      <cdr:y>0.96354</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057400" y="4114800"/>
          <a:ext cx="5492972" cy="877900"/>
        </a:xfrm>
        <a:prstGeom xmlns:a="http://schemas.openxmlformats.org/drawingml/2006/main" prst="rect">
          <a:avLst/>
        </a:prstGeom>
      </cdr:spPr>
    </cdr:pic>
  </cdr:relSizeAnchor>
</c:userShapes>
</file>

<file path=ppt/drawings/drawing2.xml><?xml version="1.0" encoding="utf-8"?>
<c:userShapes xmlns:c="http://schemas.openxmlformats.org/drawingml/2006/chart">
  <cdr:relSizeAnchor xmlns:cdr="http://schemas.openxmlformats.org/drawingml/2006/chartDrawing">
    <cdr:from>
      <cdr:x>0.18519</cdr:x>
      <cdr:y>0.21154</cdr:y>
    </cdr:from>
    <cdr:to>
      <cdr:x>0.25926</cdr:x>
      <cdr:y>0.28846</cdr:y>
    </cdr:to>
    <cdr:sp macro="" textlink="">
      <cdr:nvSpPr>
        <cdr:cNvPr id="2" name="TextBox 1"/>
        <cdr:cNvSpPr txBox="1"/>
      </cdr:nvSpPr>
      <cdr:spPr>
        <a:xfrm xmlns:a="http://schemas.openxmlformats.org/drawingml/2006/main">
          <a:off x="1524000" y="838200"/>
          <a:ext cx="6096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6" y="1"/>
            <a:ext cx="3013075" cy="461963"/>
          </a:xfrm>
          <a:prstGeom prst="rect">
            <a:avLst/>
          </a:prstGeom>
        </p:spPr>
        <p:txBody>
          <a:bodyPr vert="horz" lIns="91440" tIns="45720" rIns="91440" bIns="45720" rtlCol="0"/>
          <a:lstStyle>
            <a:lvl1pPr algn="r">
              <a:defRPr sz="1200"/>
            </a:lvl1pPr>
          </a:lstStyle>
          <a:p>
            <a:fld id="{B6CD7246-B1E3-4D84-BB1A-2D019FC082FC}" type="datetimeFigureOut">
              <a:rPr lang="en-US" smtClean="0"/>
              <a:t>8/12/2015</a:t>
            </a:fld>
            <a:endParaRPr lang="en-US"/>
          </a:p>
        </p:txBody>
      </p:sp>
      <p:sp>
        <p:nvSpPr>
          <p:cNvPr id="4" name="Footer Placeholder 3"/>
          <p:cNvSpPr>
            <a:spLocks noGrp="1"/>
          </p:cNvSpPr>
          <p:nvPr>
            <p:ph type="ftr" sz="quarter" idx="2"/>
          </p:nvPr>
        </p:nvSpPr>
        <p:spPr>
          <a:xfrm>
            <a:off x="1" y="8777288"/>
            <a:ext cx="3013075"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6" y="8777288"/>
            <a:ext cx="3013075" cy="461962"/>
          </a:xfrm>
          <a:prstGeom prst="rect">
            <a:avLst/>
          </a:prstGeom>
        </p:spPr>
        <p:txBody>
          <a:bodyPr vert="horz" lIns="91440" tIns="45720" rIns="91440" bIns="45720" rtlCol="0" anchor="b"/>
          <a:lstStyle>
            <a:lvl1pPr algn="r">
              <a:defRPr sz="1200"/>
            </a:lvl1pPr>
          </a:lstStyle>
          <a:p>
            <a:fld id="{B3498C69-1BF8-4192-A4E4-801E1597C0CD}" type="slidenum">
              <a:rPr lang="en-US" smtClean="0"/>
              <a:t>‹#›</a:t>
            </a:fld>
            <a:endParaRPr lang="en-US"/>
          </a:p>
        </p:txBody>
      </p:sp>
    </p:spTree>
    <p:extLst>
      <p:ext uri="{BB962C8B-B14F-4D97-AF65-F5344CB8AC3E}">
        <p14:creationId xmlns:p14="http://schemas.microsoft.com/office/powerpoint/2010/main" val="18697631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14393" cy="462358"/>
          </a:xfrm>
          <a:prstGeom prst="rect">
            <a:avLst/>
          </a:prstGeom>
        </p:spPr>
        <p:txBody>
          <a:bodyPr vert="horz" lIns="90809" tIns="45405" rIns="90809" bIns="45405" rtlCol="0"/>
          <a:lstStyle>
            <a:lvl1pPr algn="l">
              <a:defRPr sz="1200"/>
            </a:lvl1pPr>
          </a:lstStyle>
          <a:p>
            <a:endParaRPr lang="en-US" dirty="0"/>
          </a:p>
        </p:txBody>
      </p:sp>
      <p:sp>
        <p:nvSpPr>
          <p:cNvPr id="3" name="Date Placeholder 2"/>
          <p:cNvSpPr>
            <a:spLocks noGrp="1"/>
          </p:cNvSpPr>
          <p:nvPr>
            <p:ph type="dt" idx="1"/>
          </p:nvPr>
        </p:nvSpPr>
        <p:spPr>
          <a:xfrm>
            <a:off x="3938872" y="0"/>
            <a:ext cx="3014393" cy="462358"/>
          </a:xfrm>
          <a:prstGeom prst="rect">
            <a:avLst/>
          </a:prstGeom>
        </p:spPr>
        <p:txBody>
          <a:bodyPr vert="horz" lIns="90809" tIns="45405" rIns="90809" bIns="45405" rtlCol="0"/>
          <a:lstStyle>
            <a:lvl1pPr algn="r">
              <a:defRPr sz="1200"/>
            </a:lvl1pPr>
          </a:lstStyle>
          <a:p>
            <a:fld id="{048D5D6C-D7B2-417B-A7CE-53357CAE4714}" type="datetimeFigureOut">
              <a:rPr lang="en-US" smtClean="0"/>
              <a:t>8/12/2015</a:t>
            </a:fld>
            <a:endParaRPr lang="en-US" dirty="0"/>
          </a:p>
        </p:txBody>
      </p:sp>
      <p:sp>
        <p:nvSpPr>
          <p:cNvPr id="4" name="Slide Image Placeholder 3"/>
          <p:cNvSpPr>
            <a:spLocks noGrp="1" noRot="1" noChangeAspect="1"/>
          </p:cNvSpPr>
          <p:nvPr>
            <p:ph type="sldImg" idx="2"/>
          </p:nvPr>
        </p:nvSpPr>
        <p:spPr>
          <a:xfrm>
            <a:off x="1166813" y="692150"/>
            <a:ext cx="4621212" cy="3465513"/>
          </a:xfrm>
          <a:prstGeom prst="rect">
            <a:avLst/>
          </a:prstGeom>
          <a:noFill/>
          <a:ln w="12700">
            <a:solidFill>
              <a:prstClr val="black"/>
            </a:solidFill>
          </a:ln>
        </p:spPr>
        <p:txBody>
          <a:bodyPr vert="horz" lIns="90809" tIns="45405" rIns="90809" bIns="45405" rtlCol="0" anchor="ctr"/>
          <a:lstStyle/>
          <a:p>
            <a:endParaRPr lang="en-US" dirty="0"/>
          </a:p>
        </p:txBody>
      </p:sp>
      <p:sp>
        <p:nvSpPr>
          <p:cNvPr id="5" name="Notes Placeholder 4"/>
          <p:cNvSpPr>
            <a:spLocks noGrp="1"/>
          </p:cNvSpPr>
          <p:nvPr>
            <p:ph type="body" sz="quarter" idx="3"/>
          </p:nvPr>
        </p:nvSpPr>
        <p:spPr>
          <a:xfrm>
            <a:off x="696115" y="4390031"/>
            <a:ext cx="5562610" cy="4158062"/>
          </a:xfrm>
          <a:prstGeom prst="rect">
            <a:avLst/>
          </a:prstGeom>
        </p:spPr>
        <p:txBody>
          <a:bodyPr vert="horz" lIns="90809" tIns="45405" rIns="90809" bIns="4540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776902"/>
            <a:ext cx="3014393" cy="462358"/>
          </a:xfrm>
          <a:prstGeom prst="rect">
            <a:avLst/>
          </a:prstGeom>
        </p:spPr>
        <p:txBody>
          <a:bodyPr vert="horz" lIns="90809" tIns="45405" rIns="90809" bIns="45405"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8872" y="8776902"/>
            <a:ext cx="3014393" cy="462358"/>
          </a:xfrm>
          <a:prstGeom prst="rect">
            <a:avLst/>
          </a:prstGeom>
        </p:spPr>
        <p:txBody>
          <a:bodyPr vert="horz" lIns="90809" tIns="45405" rIns="90809" bIns="45405" rtlCol="0" anchor="b"/>
          <a:lstStyle>
            <a:lvl1pPr algn="r">
              <a:defRPr sz="1200"/>
            </a:lvl1pPr>
          </a:lstStyle>
          <a:p>
            <a:fld id="{FB23206B-2AB8-4540-838D-795D02D173BA}" type="slidenum">
              <a:rPr lang="en-US" smtClean="0"/>
              <a:t>‹#›</a:t>
            </a:fld>
            <a:endParaRPr lang="en-US" dirty="0"/>
          </a:p>
        </p:txBody>
      </p:sp>
    </p:spTree>
    <p:extLst>
      <p:ext uri="{BB962C8B-B14F-4D97-AF65-F5344CB8AC3E}">
        <p14:creationId xmlns:p14="http://schemas.microsoft.com/office/powerpoint/2010/main" val="2459539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3206B-2AB8-4540-838D-795D02D173BA}" type="slidenum">
              <a:rPr lang="en-US" smtClean="0"/>
              <a:t>1</a:t>
            </a:fld>
            <a:endParaRPr lang="en-US" dirty="0"/>
          </a:p>
        </p:txBody>
      </p:sp>
    </p:spTree>
    <p:extLst>
      <p:ext uri="{BB962C8B-B14F-4D97-AF65-F5344CB8AC3E}">
        <p14:creationId xmlns:p14="http://schemas.microsoft.com/office/powerpoint/2010/main" val="11675961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652BD37A-694F-466E-A458-BB190F069BD8}" type="slidenum">
              <a:rPr lang="en-US" smtClean="0"/>
              <a:t>10</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398601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11</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763254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12</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9812062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13</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24968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350838"/>
            <a:ext cx="3711575" cy="2784475"/>
          </a:xfrm>
        </p:spPr>
      </p:sp>
      <p:sp>
        <p:nvSpPr>
          <p:cNvPr id="4" name="Notes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625815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15</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837263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16</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532373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17</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635919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B23206B-2AB8-4540-838D-795D02D173BA}" type="slidenum">
              <a:rPr lang="en-US" smtClean="0"/>
              <a:t>2</a:t>
            </a:fld>
            <a:endParaRPr lang="en-US" dirty="0"/>
          </a:p>
        </p:txBody>
      </p:sp>
    </p:spTree>
    <p:extLst>
      <p:ext uri="{BB962C8B-B14F-4D97-AF65-F5344CB8AC3E}">
        <p14:creationId xmlns:p14="http://schemas.microsoft.com/office/powerpoint/2010/main" val="3699957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3</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615377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57BA64F-AC88-4F5B-AD2D-1094EDCEEAA2}" type="slidenum">
              <a:rPr lang="en-US" smtClean="0"/>
              <a:pPr>
                <a:defRPr/>
              </a:pPr>
              <a:t>4</a:t>
            </a:fld>
            <a:endParaRPr lang="en-US"/>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180659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5</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3494676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6</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404162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7</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1420581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8</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0776913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FB23206B-2AB8-4540-838D-795D02D173BA}" type="slidenum">
              <a:rPr lang="en-US" smtClean="0"/>
              <a:t>9</a:t>
            </a:fld>
            <a:endParaRPr lang="en-US" dirty="0"/>
          </a:p>
        </p:txBody>
      </p:sp>
      <p:sp>
        <p:nvSpPr>
          <p:cNvPr id="5" name="Notes Placeholder 4"/>
          <p:cNvSpPr>
            <a:spLocks noGrp="1"/>
          </p:cNvSpPr>
          <p:nvPr>
            <p:ph type="body" sz="quarter" idx="11"/>
          </p:nvPr>
        </p:nvSpPr>
        <p:spPr/>
        <p:txBody>
          <a:bodyPr/>
          <a:lstStyle/>
          <a:p>
            <a:endParaRPr lang="en-US"/>
          </a:p>
        </p:txBody>
      </p:sp>
    </p:spTree>
    <p:extLst>
      <p:ext uri="{BB962C8B-B14F-4D97-AF65-F5344CB8AC3E}">
        <p14:creationId xmlns:p14="http://schemas.microsoft.com/office/powerpoint/2010/main" val="28873442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1752600" cy="4876800"/>
          </a:xfrm>
          <a:prstGeom prst="rect">
            <a:avLst/>
          </a:prstGeom>
          <a:solidFill>
            <a:srgbClr val="980F3A"/>
          </a:solidFill>
          <a:ln w="9525">
            <a:noFill/>
            <a:miter lim="800000"/>
            <a:headEnd/>
            <a:tailEnd/>
          </a:ln>
          <a:effectLst/>
        </p:spPr>
        <p:txBody>
          <a:bodyPr wrap="none" anchor="ctr"/>
          <a:lstStyle/>
          <a:p>
            <a:pPr>
              <a:defRPr/>
            </a:pPr>
            <a:endParaRPr lang="en-US" dirty="0">
              <a:solidFill>
                <a:srgbClr val="000000"/>
              </a:solidFill>
            </a:endParaRPr>
          </a:p>
        </p:txBody>
      </p:sp>
      <p:sp>
        <p:nvSpPr>
          <p:cNvPr id="5" name="Line 8"/>
          <p:cNvSpPr>
            <a:spLocks noChangeShapeType="1"/>
          </p:cNvSpPr>
          <p:nvPr/>
        </p:nvSpPr>
        <p:spPr bwMode="auto">
          <a:xfrm>
            <a:off x="1524000" y="685800"/>
            <a:ext cx="7162800" cy="0"/>
          </a:xfrm>
          <a:prstGeom prst="line">
            <a:avLst/>
          </a:prstGeom>
          <a:noFill/>
          <a:ln w="38100">
            <a:solidFill>
              <a:schemeClr val="accent1"/>
            </a:solidFill>
            <a:round/>
            <a:headEnd/>
            <a:tailEnd/>
          </a:ln>
          <a:effectLst/>
        </p:spPr>
        <p:txBody>
          <a:bodyPr wrap="none" anchor="ctr"/>
          <a:lstStyle/>
          <a:p>
            <a:pPr>
              <a:defRPr/>
            </a:pPr>
            <a:endParaRPr lang="en-US" dirty="0">
              <a:solidFill>
                <a:srgbClr val="000000"/>
              </a:solidFill>
            </a:endParaRPr>
          </a:p>
        </p:txBody>
      </p:sp>
      <p:sp>
        <p:nvSpPr>
          <p:cNvPr id="6" name="Rectangle 9"/>
          <p:cNvSpPr>
            <a:spLocks noChangeArrowheads="1"/>
          </p:cNvSpPr>
          <p:nvPr/>
        </p:nvSpPr>
        <p:spPr bwMode="auto">
          <a:xfrm>
            <a:off x="6324600" y="533400"/>
            <a:ext cx="2362200" cy="304800"/>
          </a:xfrm>
          <a:prstGeom prst="rect">
            <a:avLst/>
          </a:prstGeom>
          <a:solidFill>
            <a:srgbClr val="980F3A"/>
          </a:solidFill>
          <a:ln w="9525">
            <a:noFill/>
            <a:miter lim="800000"/>
            <a:headEnd/>
            <a:tailEnd/>
          </a:ln>
          <a:effectLst/>
        </p:spPr>
        <p:txBody>
          <a:bodyPr wrap="none" anchor="ctr"/>
          <a:lstStyle/>
          <a:p>
            <a:pPr>
              <a:defRPr/>
            </a:pPr>
            <a:endParaRPr lang="en-US" dirty="0">
              <a:solidFill>
                <a:srgbClr val="000000"/>
              </a:solidFill>
            </a:endParaRPr>
          </a:p>
        </p:txBody>
      </p:sp>
      <p:pic>
        <p:nvPicPr>
          <p:cNvPr id="7" name="Picture 10" descr="RIDER_wordmark [Converted]"/>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5667375" y="5410200"/>
            <a:ext cx="3101975" cy="1104900"/>
          </a:xfrm>
          <a:prstGeom prst="rect">
            <a:avLst/>
          </a:prstGeom>
          <a:noFill/>
          <a:ln w="9525">
            <a:noFill/>
            <a:miter lim="800000"/>
            <a:headEnd/>
            <a:tailEnd/>
          </a:ln>
        </p:spPr>
      </p:pic>
      <p:pic>
        <p:nvPicPr>
          <p:cNvPr id="8" name="Picture 11" descr="RIDER_shield_RGB"/>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0" y="5416550"/>
            <a:ext cx="960438" cy="1158875"/>
          </a:xfrm>
          <a:prstGeom prst="rect">
            <a:avLst/>
          </a:prstGeom>
          <a:noFill/>
          <a:ln w="9525">
            <a:noFill/>
            <a:miter lim="800000"/>
            <a:headEnd/>
            <a:tailEnd/>
          </a:ln>
        </p:spPr>
      </p:pic>
      <p:sp>
        <p:nvSpPr>
          <p:cNvPr id="9" name="Rectangle 12"/>
          <p:cNvSpPr>
            <a:spLocks noChangeArrowheads="1"/>
          </p:cNvSpPr>
          <p:nvPr/>
        </p:nvSpPr>
        <p:spPr bwMode="auto">
          <a:xfrm>
            <a:off x="0" y="0"/>
            <a:ext cx="1752600" cy="4876800"/>
          </a:xfrm>
          <a:prstGeom prst="rect">
            <a:avLst/>
          </a:prstGeom>
          <a:solidFill>
            <a:srgbClr val="980F3A"/>
          </a:solidFill>
          <a:ln w="9525">
            <a:noFill/>
            <a:miter lim="800000"/>
            <a:headEnd/>
            <a:tailEnd/>
          </a:ln>
          <a:effectLst/>
        </p:spPr>
        <p:txBody>
          <a:bodyPr wrap="none" anchor="ctr"/>
          <a:lstStyle/>
          <a:p>
            <a:pPr>
              <a:defRPr/>
            </a:pPr>
            <a:endParaRPr lang="en-US" dirty="0">
              <a:solidFill>
                <a:srgbClr val="000000"/>
              </a:solidFill>
            </a:endParaRPr>
          </a:p>
        </p:txBody>
      </p:sp>
      <p:sp>
        <p:nvSpPr>
          <p:cNvPr id="10" name="Line 13"/>
          <p:cNvSpPr>
            <a:spLocks noChangeShapeType="1"/>
          </p:cNvSpPr>
          <p:nvPr/>
        </p:nvSpPr>
        <p:spPr bwMode="auto">
          <a:xfrm>
            <a:off x="1524000" y="685800"/>
            <a:ext cx="7162800" cy="0"/>
          </a:xfrm>
          <a:prstGeom prst="line">
            <a:avLst/>
          </a:prstGeom>
          <a:noFill/>
          <a:ln w="38100">
            <a:solidFill>
              <a:schemeClr val="accent1"/>
            </a:solidFill>
            <a:round/>
            <a:headEnd/>
            <a:tailEnd/>
          </a:ln>
          <a:effectLst/>
        </p:spPr>
        <p:txBody>
          <a:bodyPr wrap="none" anchor="ctr"/>
          <a:lstStyle/>
          <a:p>
            <a:pPr>
              <a:defRPr/>
            </a:pPr>
            <a:endParaRPr lang="en-US" dirty="0">
              <a:solidFill>
                <a:srgbClr val="000000"/>
              </a:solidFill>
            </a:endParaRPr>
          </a:p>
        </p:txBody>
      </p:sp>
      <p:sp>
        <p:nvSpPr>
          <p:cNvPr id="11" name="Rectangle 14"/>
          <p:cNvSpPr>
            <a:spLocks noChangeArrowheads="1"/>
          </p:cNvSpPr>
          <p:nvPr/>
        </p:nvSpPr>
        <p:spPr bwMode="auto">
          <a:xfrm>
            <a:off x="6324600" y="533400"/>
            <a:ext cx="2362200" cy="304800"/>
          </a:xfrm>
          <a:prstGeom prst="rect">
            <a:avLst/>
          </a:prstGeom>
          <a:solidFill>
            <a:srgbClr val="980F3A"/>
          </a:solidFill>
          <a:ln w="9525">
            <a:noFill/>
            <a:miter lim="800000"/>
            <a:headEnd/>
            <a:tailEnd/>
          </a:ln>
          <a:effectLst/>
        </p:spPr>
        <p:txBody>
          <a:bodyPr wrap="none" anchor="ctr"/>
          <a:lstStyle/>
          <a:p>
            <a:pPr>
              <a:defRPr/>
            </a:pPr>
            <a:endParaRPr lang="en-US" dirty="0">
              <a:solidFill>
                <a:srgbClr val="000000"/>
              </a:solidFill>
            </a:endParaRPr>
          </a:p>
        </p:txBody>
      </p:sp>
      <p:pic>
        <p:nvPicPr>
          <p:cNvPr id="12" name="Picture 15" descr="RIDER_wordmark [Converted]"/>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5667375" y="5410200"/>
            <a:ext cx="3101975" cy="1104900"/>
          </a:xfrm>
          <a:prstGeom prst="rect">
            <a:avLst/>
          </a:prstGeom>
          <a:noFill/>
          <a:ln w="9525">
            <a:noFill/>
            <a:miter lim="800000"/>
            <a:headEnd/>
            <a:tailEnd/>
          </a:ln>
        </p:spPr>
      </p:pic>
      <p:pic>
        <p:nvPicPr>
          <p:cNvPr id="13" name="Picture 16" descr="RIDER_shield_RGB"/>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572000" y="5416550"/>
            <a:ext cx="960438" cy="1158875"/>
          </a:xfrm>
          <a:prstGeom prst="rect">
            <a:avLst/>
          </a:prstGeom>
          <a:noFill/>
          <a:ln w="9525">
            <a:noFill/>
            <a:miter lim="800000"/>
            <a:headEnd/>
            <a:tailEnd/>
          </a:ln>
        </p:spPr>
      </p:pic>
      <p:sp>
        <p:nvSpPr>
          <p:cNvPr id="387074" name="Rectangle 2"/>
          <p:cNvSpPr>
            <a:spLocks noGrp="1" noChangeArrowheads="1"/>
          </p:cNvSpPr>
          <p:nvPr>
            <p:ph type="ctrTitle"/>
          </p:nvPr>
        </p:nvSpPr>
        <p:spPr>
          <a:xfrm>
            <a:off x="2057400" y="1143000"/>
            <a:ext cx="6629400" cy="2209800"/>
          </a:xfrm>
        </p:spPr>
        <p:txBody>
          <a:bodyPr/>
          <a:lstStyle>
            <a:lvl1pPr>
              <a:defRPr sz="4800"/>
            </a:lvl1pPr>
          </a:lstStyle>
          <a:p>
            <a:r>
              <a:rPr lang="en-US" smtClean="0"/>
              <a:t>Click to edit Master title style</a:t>
            </a:r>
            <a:endParaRPr lang="en-US"/>
          </a:p>
        </p:txBody>
      </p:sp>
      <p:sp>
        <p:nvSpPr>
          <p:cNvPr id="387075" name="Rectangle 3"/>
          <p:cNvSpPr>
            <a:spLocks noGrp="1" noChangeArrowheads="1"/>
          </p:cNvSpPr>
          <p:nvPr>
            <p:ph type="subTitle" idx="1"/>
          </p:nvPr>
        </p:nvSpPr>
        <p:spPr>
          <a:xfrm>
            <a:off x="1828800" y="2743200"/>
            <a:ext cx="6858000" cy="1600200"/>
          </a:xfrm>
        </p:spPr>
        <p:txBody>
          <a:bodyPr anchor="ctr"/>
          <a:lstStyle>
            <a:lvl1pPr marL="0" indent="0" algn="ctr">
              <a:buFont typeface="Wingdings" pitchFamily="2" charset="2"/>
              <a:buNone/>
              <a:defRPr/>
            </a:lvl1pPr>
          </a:lstStyle>
          <a:p>
            <a:r>
              <a:rPr lang="en-US" smtClean="0"/>
              <a:t>Click to edit Master subtitle style</a:t>
            </a:r>
            <a:endParaRPr lang="en-US"/>
          </a:p>
        </p:txBody>
      </p:sp>
      <p:sp>
        <p:nvSpPr>
          <p:cNvPr id="14" name="Rectangle 4"/>
          <p:cNvSpPr>
            <a:spLocks noGrp="1" noChangeArrowheads="1"/>
          </p:cNvSpPr>
          <p:nvPr>
            <p:ph type="dt" sz="half" idx="10"/>
          </p:nvPr>
        </p:nvSpPr>
        <p:spPr>
          <a:xfrm>
            <a:off x="912813" y="6251575"/>
            <a:ext cx="1905000" cy="457200"/>
          </a:xfrm>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15" name="Rectangle 5"/>
          <p:cNvSpPr>
            <a:spLocks noGrp="1" noChangeArrowheads="1"/>
          </p:cNvSpPr>
          <p:nvPr>
            <p:ph type="ftr" sz="quarter" idx="11"/>
          </p:nvPr>
        </p:nvSpPr>
        <p:spPr>
          <a:xfrm>
            <a:off x="3354388" y="6248400"/>
            <a:ext cx="2895600" cy="457200"/>
          </a:xfrm>
        </p:spPr>
        <p:txBody>
          <a:bodyPr/>
          <a:lstStyle>
            <a:lvl1pPr>
              <a:defRPr/>
            </a:lvl1pPr>
          </a:lstStyle>
          <a:p>
            <a:endParaRPr lang="en-US" dirty="0">
              <a:solidFill>
                <a:srgbClr val="000000"/>
              </a:solidFill>
            </a:endParaRPr>
          </a:p>
        </p:txBody>
      </p:sp>
      <p:sp>
        <p:nvSpPr>
          <p:cNvPr id="16" name="Rectangle 6"/>
          <p:cNvSpPr>
            <a:spLocks noGrp="1" noChangeArrowheads="1"/>
          </p:cNvSpPr>
          <p:nvPr>
            <p:ph type="sldNum" sz="quarter" idx="12"/>
          </p:nvPr>
        </p:nvSpPr>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24065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606290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07078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dirty="0">
              <a:solidFill>
                <a:prstClr val="black">
                  <a:lumMod val="65000"/>
                  <a:lumOff val="35000"/>
                </a:prstClr>
              </a:solidFill>
            </a:endParaRPr>
          </a:p>
        </p:txBody>
      </p:sp>
    </p:spTree>
    <p:extLst>
      <p:ext uri="{BB962C8B-B14F-4D97-AF65-F5344CB8AC3E}">
        <p14:creationId xmlns:p14="http://schemas.microsoft.com/office/powerpoint/2010/main" val="1172953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3961702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21840118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5960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dirty="0">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9800302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dirty="0">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403404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dirty="0">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495267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022891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77373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dirty="0">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25979549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3411187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dirty="0">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Tree>
    <p:extLst>
      <p:ext uri="{BB962C8B-B14F-4D97-AF65-F5344CB8AC3E}">
        <p14:creationId xmlns:p14="http://schemas.microsoft.com/office/powerpoint/2010/main" val="1847681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5"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6"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066916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5981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8"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9"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5392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4"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5"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795288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3"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4"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2115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4967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6" name="Rectangle 10"/>
          <p:cNvSpPr>
            <a:spLocks noGrp="1" noChangeArrowheads="1"/>
          </p:cNvSpPr>
          <p:nvPr>
            <p:ph type="ftr" sz="quarter" idx="11"/>
          </p:nvPr>
        </p:nvSpPr>
        <p:spPr>
          <a:ln/>
        </p:spPr>
        <p:txBody>
          <a:bodyPr/>
          <a:lstStyle>
            <a:lvl1pPr>
              <a:defRPr/>
            </a:lvl1pPr>
          </a:lstStyle>
          <a:p>
            <a:endParaRPr lang="en-US" dirty="0">
              <a:solidFill>
                <a:srgbClr val="000000"/>
              </a:solidFill>
            </a:endParaRPr>
          </a:p>
        </p:txBody>
      </p:sp>
      <p:sp>
        <p:nvSpPr>
          <p:cNvPr id="7" name="Rectangle 11"/>
          <p:cNvSpPr>
            <a:spLocks noGrp="1" noChangeArrowheads="1"/>
          </p:cNvSpPr>
          <p:nvPr>
            <p:ph type="sldNum" sz="quarter" idx="12"/>
          </p:nvPr>
        </p:nvSpPr>
        <p:spPr>
          <a:ln/>
        </p:spPr>
        <p:txBody>
          <a:bodyPr/>
          <a:lstStyle>
            <a:lvl1pPr>
              <a:defRPr/>
            </a:lvl1pPr>
          </a:lstStyle>
          <a:p>
            <a:fld id="{E38AE405-3743-4182-8E76-80BF0C956822}"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70174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4876800"/>
            <a:chOff x="0" y="0"/>
            <a:chExt cx="5472" cy="3072"/>
          </a:xfrm>
        </p:grpSpPr>
        <p:sp>
          <p:nvSpPr>
            <p:cNvPr id="386051" name="Rectangle 3"/>
            <p:cNvSpPr>
              <a:spLocks noChangeArrowheads="1"/>
            </p:cNvSpPr>
            <p:nvPr userDrawn="1"/>
          </p:nvSpPr>
          <p:spPr bwMode="auto">
            <a:xfrm>
              <a:off x="0" y="0"/>
              <a:ext cx="384" cy="3072"/>
            </a:xfrm>
            <a:prstGeom prst="rect">
              <a:avLst/>
            </a:prstGeom>
            <a:solidFill>
              <a:srgbClr val="980F3A"/>
            </a:solidFill>
            <a:ln w="9525">
              <a:solidFill>
                <a:srgbClr val="980F3A"/>
              </a:solidFill>
              <a:miter lim="800000"/>
              <a:headEnd/>
              <a:tailEnd/>
            </a:ln>
            <a:effectLst/>
          </p:spPr>
          <p:txBody>
            <a:bodyPr wrap="none" anchor="ctr"/>
            <a:lstStyle/>
            <a:p>
              <a:pPr algn="ctr">
                <a:defRPr/>
              </a:pPr>
              <a:endParaRPr lang="en-US" sz="2400" dirty="0">
                <a:solidFill>
                  <a:srgbClr val="000000"/>
                </a:solidFill>
              </a:endParaRPr>
            </a:p>
          </p:txBody>
        </p:sp>
        <p:grpSp>
          <p:nvGrpSpPr>
            <p:cNvPr id="3" name="Group 4"/>
            <p:cNvGrpSpPr>
              <a:grpSpLocks/>
            </p:cNvGrpSpPr>
            <p:nvPr userDrawn="1"/>
          </p:nvGrpSpPr>
          <p:grpSpPr bwMode="auto">
            <a:xfrm>
              <a:off x="240" y="893"/>
              <a:ext cx="5232" cy="115"/>
              <a:chOff x="240" y="893"/>
              <a:chExt cx="5232" cy="115"/>
            </a:xfrm>
          </p:grpSpPr>
          <p:sp>
            <p:nvSpPr>
              <p:cNvPr id="386053" name="Rectangle 5"/>
              <p:cNvSpPr>
                <a:spLocks noChangeArrowheads="1"/>
              </p:cNvSpPr>
              <p:nvPr userDrawn="1"/>
            </p:nvSpPr>
            <p:spPr bwMode="auto">
              <a:xfrm>
                <a:off x="4320" y="893"/>
                <a:ext cx="1152" cy="115"/>
              </a:xfrm>
              <a:prstGeom prst="rect">
                <a:avLst/>
              </a:prstGeom>
              <a:solidFill>
                <a:srgbClr val="980F3A"/>
              </a:solidFill>
              <a:ln w="9525">
                <a:solidFill>
                  <a:srgbClr val="980F3A"/>
                </a:solidFill>
                <a:miter lim="800000"/>
                <a:headEnd/>
                <a:tailEnd/>
              </a:ln>
              <a:effectLst/>
            </p:spPr>
            <p:txBody>
              <a:bodyPr wrap="none" anchor="ctr"/>
              <a:lstStyle/>
              <a:p>
                <a:pPr algn="ctr">
                  <a:defRPr/>
                </a:pPr>
                <a:endParaRPr lang="en-US" sz="2400" dirty="0">
                  <a:solidFill>
                    <a:srgbClr val="000000"/>
                  </a:solidFill>
                </a:endParaRPr>
              </a:p>
            </p:txBody>
          </p:sp>
          <p:sp>
            <p:nvSpPr>
              <p:cNvPr id="386054" name="Line 6"/>
              <p:cNvSpPr>
                <a:spLocks noChangeShapeType="1"/>
              </p:cNvSpPr>
              <p:nvPr userDrawn="1"/>
            </p:nvSpPr>
            <p:spPr bwMode="auto">
              <a:xfrm>
                <a:off x="240" y="941"/>
                <a:ext cx="5232" cy="0"/>
              </a:xfrm>
              <a:prstGeom prst="line">
                <a:avLst/>
              </a:prstGeom>
              <a:noFill/>
              <a:ln w="19050">
                <a:solidFill>
                  <a:srgbClr val="980F3A"/>
                </a:solidFill>
                <a:round/>
                <a:headEnd/>
                <a:tailEnd/>
              </a:ln>
              <a:effectLst/>
            </p:spPr>
            <p:txBody>
              <a:bodyPr/>
              <a:lstStyle/>
              <a:p>
                <a:pPr>
                  <a:defRPr/>
                </a:pPr>
                <a:endParaRPr lang="en-US" dirty="0">
                  <a:solidFill>
                    <a:srgbClr val="000000"/>
                  </a:solidFill>
                </a:endParaRPr>
              </a:p>
            </p:txBody>
          </p:sp>
        </p:grpSp>
      </p:grpSp>
      <p:sp>
        <p:nvSpPr>
          <p:cNvPr id="5123"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4"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6057"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pitchFamily="34" charset="0"/>
              </a:defRPr>
            </a:lvl1pPr>
          </a:lstStyle>
          <a:p>
            <a:fld id="{F1E58BC2-2FE8-4255-976A-DBFCD9B48F3E}" type="datetimeFigureOut">
              <a:rPr lang="en-US" smtClean="0">
                <a:solidFill>
                  <a:srgbClr val="000000"/>
                </a:solidFill>
              </a:rPr>
              <a:pPr/>
              <a:t>8/12/2015</a:t>
            </a:fld>
            <a:endParaRPr lang="en-US" dirty="0">
              <a:solidFill>
                <a:srgbClr val="000000"/>
              </a:solidFill>
            </a:endParaRPr>
          </a:p>
        </p:txBody>
      </p:sp>
      <p:sp>
        <p:nvSpPr>
          <p:cNvPr id="386058"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pitchFamily="34" charset="0"/>
              </a:defRPr>
            </a:lvl1pPr>
          </a:lstStyle>
          <a:p>
            <a:endParaRPr lang="en-US" dirty="0">
              <a:solidFill>
                <a:srgbClr val="000000"/>
              </a:solidFill>
            </a:endParaRPr>
          </a:p>
        </p:txBody>
      </p:sp>
      <p:sp>
        <p:nvSpPr>
          <p:cNvPr id="386059"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itchFamily="34" charset="0"/>
              </a:defRPr>
            </a:lvl1pPr>
          </a:lstStyle>
          <a:p>
            <a:fld id="{E38AE405-3743-4182-8E76-80BF0C956822}" type="slidenum">
              <a:rPr lang="en-US" smtClean="0">
                <a:solidFill>
                  <a:srgbClr val="000000"/>
                </a:solidFill>
              </a:rPr>
              <a:pPr/>
              <a:t>‹#›</a:t>
            </a:fld>
            <a:endParaRPr lang="en-US" dirty="0">
              <a:solidFill>
                <a:srgbClr val="000000"/>
              </a:solidFill>
            </a:endParaRPr>
          </a:p>
        </p:txBody>
      </p:sp>
      <p:pic>
        <p:nvPicPr>
          <p:cNvPr id="5128" name="Picture 12" descr="RIDER_shield_RGB"/>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8001000" y="5791200"/>
            <a:ext cx="695325" cy="841375"/>
          </a:xfrm>
          <a:prstGeom prst="rect">
            <a:avLst/>
          </a:prstGeom>
          <a:noFill/>
          <a:ln w="9525">
            <a:noFill/>
            <a:miter lim="800000"/>
            <a:headEnd/>
            <a:tailEnd/>
          </a:ln>
        </p:spPr>
      </p:pic>
      <p:grpSp>
        <p:nvGrpSpPr>
          <p:cNvPr id="4" name="Group 13"/>
          <p:cNvGrpSpPr>
            <a:grpSpLocks/>
          </p:cNvGrpSpPr>
          <p:nvPr/>
        </p:nvGrpSpPr>
        <p:grpSpPr bwMode="auto">
          <a:xfrm>
            <a:off x="0" y="0"/>
            <a:ext cx="9144000" cy="4876800"/>
            <a:chOff x="0" y="0"/>
            <a:chExt cx="5472" cy="3072"/>
          </a:xfrm>
        </p:grpSpPr>
        <p:sp>
          <p:nvSpPr>
            <p:cNvPr id="386062" name="Rectangle 14"/>
            <p:cNvSpPr>
              <a:spLocks noChangeArrowheads="1"/>
            </p:cNvSpPr>
            <p:nvPr userDrawn="1"/>
          </p:nvSpPr>
          <p:spPr bwMode="auto">
            <a:xfrm>
              <a:off x="0" y="0"/>
              <a:ext cx="384" cy="3072"/>
            </a:xfrm>
            <a:prstGeom prst="rect">
              <a:avLst/>
            </a:prstGeom>
            <a:solidFill>
              <a:srgbClr val="980F3A"/>
            </a:solidFill>
            <a:ln w="9525">
              <a:solidFill>
                <a:srgbClr val="980F3A"/>
              </a:solidFill>
              <a:miter lim="800000"/>
              <a:headEnd/>
              <a:tailEnd/>
            </a:ln>
            <a:effectLst/>
          </p:spPr>
          <p:txBody>
            <a:bodyPr wrap="none" anchor="ctr"/>
            <a:lstStyle/>
            <a:p>
              <a:pPr algn="ctr">
                <a:defRPr/>
              </a:pPr>
              <a:endParaRPr lang="en-US" sz="2400" dirty="0">
                <a:solidFill>
                  <a:srgbClr val="000000"/>
                </a:solidFill>
              </a:endParaRPr>
            </a:p>
          </p:txBody>
        </p:sp>
        <p:grpSp>
          <p:nvGrpSpPr>
            <p:cNvPr id="5" name="Group 15"/>
            <p:cNvGrpSpPr>
              <a:grpSpLocks/>
            </p:cNvGrpSpPr>
            <p:nvPr userDrawn="1"/>
          </p:nvGrpSpPr>
          <p:grpSpPr bwMode="auto">
            <a:xfrm>
              <a:off x="240" y="893"/>
              <a:ext cx="5232" cy="115"/>
              <a:chOff x="240" y="893"/>
              <a:chExt cx="5232" cy="115"/>
            </a:xfrm>
          </p:grpSpPr>
          <p:sp>
            <p:nvSpPr>
              <p:cNvPr id="386064" name="Rectangle 16"/>
              <p:cNvSpPr>
                <a:spLocks noChangeArrowheads="1"/>
              </p:cNvSpPr>
              <p:nvPr userDrawn="1"/>
            </p:nvSpPr>
            <p:spPr bwMode="auto">
              <a:xfrm>
                <a:off x="4320" y="893"/>
                <a:ext cx="1152" cy="115"/>
              </a:xfrm>
              <a:prstGeom prst="rect">
                <a:avLst/>
              </a:prstGeom>
              <a:solidFill>
                <a:srgbClr val="980F3A"/>
              </a:solidFill>
              <a:ln w="9525">
                <a:solidFill>
                  <a:srgbClr val="980F3A"/>
                </a:solidFill>
                <a:miter lim="800000"/>
                <a:headEnd/>
                <a:tailEnd/>
              </a:ln>
              <a:effectLst/>
            </p:spPr>
            <p:txBody>
              <a:bodyPr wrap="none" anchor="ctr"/>
              <a:lstStyle/>
              <a:p>
                <a:pPr algn="ctr">
                  <a:defRPr/>
                </a:pPr>
                <a:endParaRPr lang="en-US" sz="2400" dirty="0">
                  <a:solidFill>
                    <a:srgbClr val="000000"/>
                  </a:solidFill>
                </a:endParaRPr>
              </a:p>
            </p:txBody>
          </p:sp>
          <p:sp>
            <p:nvSpPr>
              <p:cNvPr id="386065" name="Line 17"/>
              <p:cNvSpPr>
                <a:spLocks noChangeShapeType="1"/>
              </p:cNvSpPr>
              <p:nvPr userDrawn="1"/>
            </p:nvSpPr>
            <p:spPr bwMode="auto">
              <a:xfrm>
                <a:off x="240" y="941"/>
                <a:ext cx="5232" cy="0"/>
              </a:xfrm>
              <a:prstGeom prst="line">
                <a:avLst/>
              </a:prstGeom>
              <a:noFill/>
              <a:ln w="19050">
                <a:solidFill>
                  <a:srgbClr val="980F3A"/>
                </a:solidFill>
                <a:round/>
                <a:headEnd/>
                <a:tailEnd/>
              </a:ln>
              <a:effectLst/>
            </p:spPr>
            <p:txBody>
              <a:bodyPr/>
              <a:lstStyle/>
              <a:p>
                <a:pPr>
                  <a:defRPr/>
                </a:pPr>
                <a:endParaRPr lang="en-US" dirty="0">
                  <a:solidFill>
                    <a:srgbClr val="000000"/>
                  </a:solidFill>
                </a:endParaRPr>
              </a:p>
            </p:txBody>
          </p:sp>
        </p:grpSp>
      </p:grpSp>
      <p:pic>
        <p:nvPicPr>
          <p:cNvPr id="5130" name="Picture 18" descr="RIDER_shield_RGB"/>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8001000" y="5791200"/>
            <a:ext cx="695325" cy="841375"/>
          </a:xfrm>
          <a:prstGeom prst="rect">
            <a:avLst/>
          </a:prstGeom>
          <a:noFill/>
          <a:ln w="9525">
            <a:noFill/>
            <a:miter lim="800000"/>
            <a:headEnd/>
            <a:tailEnd/>
          </a:ln>
        </p:spPr>
      </p:pic>
    </p:spTree>
    <p:extLst>
      <p:ext uri="{BB962C8B-B14F-4D97-AF65-F5344CB8AC3E}">
        <p14:creationId xmlns:p14="http://schemas.microsoft.com/office/powerpoint/2010/main" val="3352022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fontAlgn="base" hangingPunct="1">
        <a:spcBef>
          <a:spcPct val="0"/>
        </a:spcBef>
        <a:spcAft>
          <a:spcPct val="0"/>
        </a:spcAft>
        <a:defRPr sz="4200">
          <a:solidFill>
            <a:schemeClr val="hlink"/>
          </a:solidFill>
          <a:latin typeface="+mj-lt"/>
          <a:ea typeface="+mj-ea"/>
          <a:cs typeface="+mj-cs"/>
        </a:defRPr>
      </a:lvl1pPr>
      <a:lvl2pPr algn="ctr" rtl="0" eaLnBrk="1" fontAlgn="base" hangingPunct="1">
        <a:spcBef>
          <a:spcPct val="0"/>
        </a:spcBef>
        <a:spcAft>
          <a:spcPct val="0"/>
        </a:spcAft>
        <a:defRPr sz="4200">
          <a:solidFill>
            <a:schemeClr val="hlink"/>
          </a:solidFill>
          <a:latin typeface="Times New Roman" pitchFamily="18" charset="0"/>
        </a:defRPr>
      </a:lvl2pPr>
      <a:lvl3pPr algn="ctr" rtl="0" eaLnBrk="1" fontAlgn="base" hangingPunct="1">
        <a:spcBef>
          <a:spcPct val="0"/>
        </a:spcBef>
        <a:spcAft>
          <a:spcPct val="0"/>
        </a:spcAft>
        <a:defRPr sz="4200">
          <a:solidFill>
            <a:schemeClr val="hlink"/>
          </a:solidFill>
          <a:latin typeface="Times New Roman" pitchFamily="18" charset="0"/>
        </a:defRPr>
      </a:lvl3pPr>
      <a:lvl4pPr algn="ctr" rtl="0" eaLnBrk="1" fontAlgn="base" hangingPunct="1">
        <a:spcBef>
          <a:spcPct val="0"/>
        </a:spcBef>
        <a:spcAft>
          <a:spcPct val="0"/>
        </a:spcAft>
        <a:defRPr sz="4200">
          <a:solidFill>
            <a:schemeClr val="hlink"/>
          </a:solidFill>
          <a:latin typeface="Times New Roman" pitchFamily="18" charset="0"/>
        </a:defRPr>
      </a:lvl4pPr>
      <a:lvl5pPr algn="ctr" rtl="0" eaLnBrk="1" fontAlgn="base" hangingPunct="1">
        <a:spcBef>
          <a:spcPct val="0"/>
        </a:spcBef>
        <a:spcAft>
          <a:spcPct val="0"/>
        </a:spcAft>
        <a:defRPr sz="4200">
          <a:solidFill>
            <a:schemeClr val="hlink"/>
          </a:solidFill>
          <a:latin typeface="Times New Roman" pitchFamily="18" charset="0"/>
        </a:defRPr>
      </a:lvl5pPr>
      <a:lvl6pPr marL="457200" algn="ctr" rtl="0" eaLnBrk="1" fontAlgn="base" hangingPunct="1">
        <a:spcBef>
          <a:spcPct val="0"/>
        </a:spcBef>
        <a:spcAft>
          <a:spcPct val="0"/>
        </a:spcAft>
        <a:defRPr sz="4200">
          <a:solidFill>
            <a:schemeClr val="hlink"/>
          </a:solidFill>
          <a:latin typeface="Times New Roman" pitchFamily="18" charset="0"/>
        </a:defRPr>
      </a:lvl6pPr>
      <a:lvl7pPr marL="914400" algn="ctr" rtl="0" eaLnBrk="1" fontAlgn="base" hangingPunct="1">
        <a:spcBef>
          <a:spcPct val="0"/>
        </a:spcBef>
        <a:spcAft>
          <a:spcPct val="0"/>
        </a:spcAft>
        <a:defRPr sz="4200">
          <a:solidFill>
            <a:schemeClr val="hlink"/>
          </a:solidFill>
          <a:latin typeface="Times New Roman" pitchFamily="18" charset="0"/>
        </a:defRPr>
      </a:lvl7pPr>
      <a:lvl8pPr marL="1371600" algn="ctr" rtl="0" eaLnBrk="1" fontAlgn="base" hangingPunct="1">
        <a:spcBef>
          <a:spcPct val="0"/>
        </a:spcBef>
        <a:spcAft>
          <a:spcPct val="0"/>
        </a:spcAft>
        <a:defRPr sz="4200">
          <a:solidFill>
            <a:schemeClr val="hlink"/>
          </a:solidFill>
          <a:latin typeface="Times New Roman" pitchFamily="18" charset="0"/>
        </a:defRPr>
      </a:lvl8pPr>
      <a:lvl9pPr marL="1828800" algn="ctr" rtl="0" eaLnBrk="1" fontAlgn="base" hangingPunct="1">
        <a:spcBef>
          <a:spcPct val="0"/>
        </a:spcBef>
        <a:spcAft>
          <a:spcPct val="0"/>
        </a:spcAft>
        <a:defRPr sz="4200">
          <a:solidFill>
            <a:schemeClr val="hlink"/>
          </a:solidFill>
          <a:latin typeface="Times New Roman" pitchFamily="18" charset="0"/>
        </a:defRPr>
      </a:lvl9pPr>
    </p:titleStyle>
    <p:bodyStyle>
      <a:lvl1pPr marL="342900" indent="-342900" algn="l" rtl="0" eaLnBrk="1" fontAlgn="base" hangingPunct="1">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itchFamily="2" charset="2"/>
        <a:buChar char="n"/>
        <a:defRPr sz="2600">
          <a:solidFill>
            <a:schemeClr val="tx1"/>
          </a:solidFill>
          <a:latin typeface="+mn-lt"/>
        </a:defRPr>
      </a:lvl2pPr>
      <a:lvl3pPr marL="1143000" indent="-228600" algn="l" rtl="0" eaLnBrk="1" fontAlgn="base" hangingPunct="1">
        <a:spcBef>
          <a:spcPct val="20000"/>
        </a:spcBef>
        <a:spcAft>
          <a:spcPct val="0"/>
        </a:spcAft>
        <a:buClr>
          <a:schemeClr val="folHlink"/>
        </a:buClr>
        <a:buSzPct val="55000"/>
        <a:buFont typeface="Wingdings" pitchFamily="2" charset="2"/>
        <a:buChar char="n"/>
        <a:defRPr sz="23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40E4ECE-5E82-443D-8F41-336D5198B64F}" type="datetimeFigureOut">
              <a:rPr lang="en-US" smtClean="0">
                <a:solidFill>
                  <a:prstClr val="black">
                    <a:lumMod val="65000"/>
                    <a:lumOff val="35000"/>
                  </a:prstClr>
                </a:solidFill>
              </a:rPr>
              <a:pPr/>
              <a:t>8/12/2015</a:t>
            </a:fld>
            <a:endParaRPr lang="en-US" dirty="0">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AE30ED7-8957-4735-B31B-3383F94E6DDB}" type="slidenum">
              <a:rPr lang="en-US" smtClean="0">
                <a:solidFill>
                  <a:prstClr val="black">
                    <a:lumMod val="65000"/>
                    <a:lumOff val="35000"/>
                  </a:prstClr>
                </a:solidFill>
              </a:rPr>
              <a:pPr/>
              <a:t>‹#›</a:t>
            </a:fld>
            <a:endParaRPr lang="en-US" dirty="0">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Tree>
    <p:extLst>
      <p:ext uri="{BB962C8B-B14F-4D97-AF65-F5344CB8AC3E}">
        <p14:creationId xmlns:p14="http://schemas.microsoft.com/office/powerpoint/2010/main" val="329837636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76399"/>
            <a:ext cx="7772400" cy="2057401"/>
          </a:xfrm>
        </p:spPr>
        <p:txBody>
          <a:bodyPr/>
          <a:lstStyle/>
          <a:p>
            <a:r>
              <a:rPr lang="en-US" sz="4800" dirty="0" smtClean="0"/>
              <a:t>Meeting with the AAUP Executive Committee</a:t>
            </a:r>
            <a:endParaRPr lang="en-US" sz="4800" dirty="0"/>
          </a:p>
        </p:txBody>
      </p:sp>
      <p:sp>
        <p:nvSpPr>
          <p:cNvPr id="5" name="Subtitle 4"/>
          <p:cNvSpPr>
            <a:spLocks noGrp="1"/>
          </p:cNvSpPr>
          <p:nvPr>
            <p:ph type="subTitle" idx="1"/>
          </p:nvPr>
        </p:nvSpPr>
        <p:spPr>
          <a:xfrm>
            <a:off x="1371600" y="4038600"/>
            <a:ext cx="6400800" cy="1219200"/>
          </a:xfrm>
        </p:spPr>
        <p:txBody>
          <a:bodyPr>
            <a:normAutofit/>
          </a:bodyPr>
          <a:lstStyle/>
          <a:p>
            <a:r>
              <a:rPr lang="en-US" sz="3200" b="1" dirty="0" smtClean="0">
                <a:solidFill>
                  <a:schemeClr val="tx1"/>
                </a:solidFill>
              </a:rPr>
              <a:t>Kaplan Conference Room</a:t>
            </a:r>
          </a:p>
          <a:p>
            <a:r>
              <a:rPr lang="en-US" sz="2800" b="1" dirty="0" smtClean="0">
                <a:solidFill>
                  <a:schemeClr val="tx1"/>
                </a:solidFill>
              </a:rPr>
              <a:t>Tuesday, August 11, 2015</a:t>
            </a:r>
            <a:endParaRPr lang="en-US" sz="2800" b="1" dirty="0">
              <a:solidFill>
                <a:schemeClr val="tx1"/>
              </a:solidFill>
            </a:endParaRPr>
          </a:p>
        </p:txBody>
      </p:sp>
    </p:spTree>
    <p:extLst>
      <p:ext uri="{BB962C8B-B14F-4D97-AF65-F5344CB8AC3E}">
        <p14:creationId xmlns:p14="http://schemas.microsoft.com/office/powerpoint/2010/main" val="3191613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838200"/>
          </a:xfrm>
        </p:spPr>
        <p:txBody>
          <a:bodyPr/>
          <a:lstStyle/>
          <a:p>
            <a:r>
              <a:rPr lang="en-US" sz="4400" dirty="0" smtClean="0"/>
              <a:t>Rider’s Rising Discount Rate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591611992"/>
              </p:ext>
            </p:extLst>
          </p:nvPr>
        </p:nvGraphicFramePr>
        <p:xfrm>
          <a:off x="228600" y="1371600"/>
          <a:ext cx="8686800" cy="5181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3267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pPr>
              <a:lnSpc>
                <a:spcPct val="100000"/>
              </a:lnSpc>
            </a:pPr>
            <a:r>
              <a:rPr lang="en-US" sz="3000" dirty="0" smtClean="0"/>
              <a:t>Limit Tuition Revenue Growth for Freshman </a:t>
            </a:r>
            <a:br>
              <a:rPr lang="en-US" sz="3000" dirty="0" smtClean="0"/>
            </a:br>
            <a:r>
              <a:rPr lang="en-US" sz="3000" dirty="0" smtClean="0"/>
              <a:t>and Overall per FTE Revenue</a:t>
            </a:r>
            <a:endParaRPr lang="en-US" sz="30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14400" y="6324600"/>
            <a:ext cx="6590394" cy="276999"/>
          </a:xfrm>
          <a:prstGeom prst="rect">
            <a:avLst/>
          </a:prstGeom>
          <a:noFill/>
        </p:spPr>
        <p:txBody>
          <a:bodyPr wrap="none" rtlCol="0">
            <a:spAutoFit/>
          </a:bodyPr>
          <a:lstStyle/>
          <a:p>
            <a:r>
              <a:rPr lang="en-US" sz="1200" dirty="0" smtClean="0">
                <a:latin typeface="Calibri" panose="020F0502020204030204" pitchFamily="34" charset="0"/>
              </a:rPr>
              <a:t>Sources: Overall per University audited financials and FTE enrollment, Freshman per Enrollment Mgmt.</a:t>
            </a:r>
            <a:endParaRPr lang="en-US" sz="1200" dirty="0">
              <a:latin typeface="Calibri" panose="020F0502020204030204" pitchFamily="34" charset="0"/>
            </a:endParaRPr>
          </a:p>
        </p:txBody>
      </p:sp>
    </p:spTree>
    <p:extLst>
      <p:ext uri="{BB962C8B-B14F-4D97-AF65-F5344CB8AC3E}">
        <p14:creationId xmlns:p14="http://schemas.microsoft.com/office/powerpoint/2010/main" val="1354478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371600"/>
          </a:xfrm>
        </p:spPr>
        <p:txBody>
          <a:bodyPr>
            <a:normAutofit/>
          </a:bodyPr>
          <a:lstStyle/>
          <a:p>
            <a:pPr>
              <a:lnSpc>
                <a:spcPct val="100000"/>
              </a:lnSpc>
            </a:pPr>
            <a:r>
              <a:rPr lang="en-US" sz="3000" dirty="0" smtClean="0"/>
              <a:t>Enrollment Declines Also Impact</a:t>
            </a:r>
            <a:br>
              <a:rPr lang="en-US" sz="3000" dirty="0" smtClean="0"/>
            </a:br>
            <a:r>
              <a:rPr lang="en-US" sz="3000" dirty="0" smtClean="0"/>
              <a:t>Housing Occupancy </a:t>
            </a:r>
            <a:endParaRPr lang="en-US" sz="3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13283656"/>
              </p:ext>
            </p:extLst>
          </p:nvPr>
        </p:nvGraphicFramePr>
        <p:xfrm>
          <a:off x="381000" y="1371600"/>
          <a:ext cx="8229600" cy="39624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1219200" y="5638800"/>
            <a:ext cx="3560590" cy="830997"/>
          </a:xfrm>
          <a:prstGeom prst="rect">
            <a:avLst/>
          </a:prstGeom>
          <a:noFill/>
        </p:spPr>
        <p:txBody>
          <a:bodyPr wrap="none" rtlCol="0">
            <a:spAutoFit/>
          </a:bodyPr>
          <a:lstStyle/>
          <a:p>
            <a:r>
              <a:rPr lang="en-US" dirty="0" smtClean="0"/>
              <a:t>100% housing occupancy is 2,475</a:t>
            </a:r>
            <a:br>
              <a:rPr lang="en-US" dirty="0" smtClean="0"/>
            </a:br>
            <a:r>
              <a:rPr lang="en-US" dirty="0" smtClean="0"/>
              <a:t>Fall 2015 is estimated</a:t>
            </a:r>
          </a:p>
          <a:p>
            <a:r>
              <a:rPr lang="en-US" sz="1200" dirty="0" smtClean="0">
                <a:latin typeface="Calibri" panose="020F0502020204030204" pitchFamily="34" charset="0"/>
              </a:rPr>
              <a:t>Source: Student Affairs</a:t>
            </a:r>
            <a:endParaRPr lang="en-US" sz="1200" dirty="0">
              <a:latin typeface="Calibri" panose="020F0502020204030204" pitchFamily="34" charset="0"/>
            </a:endParaRPr>
          </a:p>
        </p:txBody>
      </p:sp>
    </p:spTree>
    <p:extLst>
      <p:ext uri="{BB962C8B-B14F-4D97-AF65-F5344CB8AC3E}">
        <p14:creationId xmlns:p14="http://schemas.microsoft.com/office/powerpoint/2010/main" val="1375835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Autofit/>
          </a:bodyPr>
          <a:lstStyle/>
          <a:p>
            <a:pPr>
              <a:lnSpc>
                <a:spcPct val="100000"/>
              </a:lnSpc>
            </a:pPr>
            <a:r>
              <a:rPr lang="en-US" sz="3000" dirty="0" smtClean="0"/>
              <a:t>All Contribute to Dwindling Net Revenue,</a:t>
            </a:r>
            <a:br>
              <a:rPr lang="en-US" sz="3000" dirty="0" smtClean="0"/>
            </a:br>
            <a:r>
              <a:rPr lang="en-US" sz="3000" dirty="0" smtClean="0"/>
              <a:t>Limit Program/Facility Investment</a:t>
            </a:r>
            <a:endParaRPr lang="en-US" sz="3000"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762000" y="6324600"/>
            <a:ext cx="2286203" cy="261610"/>
          </a:xfrm>
          <a:prstGeom prst="rect">
            <a:avLst/>
          </a:prstGeom>
          <a:noFill/>
        </p:spPr>
        <p:txBody>
          <a:bodyPr wrap="none" rtlCol="0">
            <a:spAutoFit/>
          </a:bodyPr>
          <a:lstStyle/>
          <a:p>
            <a:r>
              <a:rPr lang="en-US" sz="1100" dirty="0" smtClean="0"/>
              <a:t>Source: Audited financial statements</a:t>
            </a:r>
            <a:endParaRPr lang="en-US" sz="1100" dirty="0"/>
          </a:p>
        </p:txBody>
      </p:sp>
      <p:sp>
        <p:nvSpPr>
          <p:cNvPr id="3" name="TextBox 2"/>
          <p:cNvSpPr txBox="1"/>
          <p:nvPr/>
        </p:nvSpPr>
        <p:spPr>
          <a:xfrm>
            <a:off x="4267200" y="1820445"/>
            <a:ext cx="4221540" cy="276999"/>
          </a:xfrm>
          <a:prstGeom prst="rect">
            <a:avLst/>
          </a:prstGeom>
          <a:noFill/>
        </p:spPr>
        <p:txBody>
          <a:bodyPr wrap="none" rtlCol="0">
            <a:spAutoFit/>
          </a:bodyPr>
          <a:lstStyle/>
          <a:p>
            <a:r>
              <a:rPr lang="en-US" sz="1200" b="1" dirty="0" smtClean="0"/>
              <a:t>Successive budget cuts have been required to maintain balance</a:t>
            </a:r>
            <a:endParaRPr lang="en-US" sz="1200" b="1" dirty="0"/>
          </a:p>
        </p:txBody>
      </p:sp>
    </p:spTree>
    <p:extLst>
      <p:ext uri="{BB962C8B-B14F-4D97-AF65-F5344CB8AC3E}">
        <p14:creationId xmlns:p14="http://schemas.microsoft.com/office/powerpoint/2010/main" val="1873331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47800"/>
          </a:xfrm>
        </p:spPr>
        <p:txBody>
          <a:bodyPr>
            <a:noAutofit/>
          </a:bodyPr>
          <a:lstStyle/>
          <a:p>
            <a:pPr>
              <a:lnSpc>
                <a:spcPct val="100000"/>
              </a:lnSpc>
            </a:pPr>
            <a:r>
              <a:rPr lang="en-US" sz="3000" dirty="0" smtClean="0">
                <a:cs typeface="Times New Roman" pitchFamily="18" charset="0"/>
              </a:rPr>
              <a:t>Declining Resources</a:t>
            </a:r>
            <a:br>
              <a:rPr lang="en-US" sz="3000" dirty="0" smtClean="0">
                <a:cs typeface="Times New Roman" pitchFamily="18" charset="0"/>
              </a:rPr>
            </a:br>
            <a:r>
              <a:rPr lang="en-US" sz="3000" dirty="0" smtClean="0">
                <a:cs typeface="Times New Roman" pitchFamily="18" charset="0"/>
              </a:rPr>
              <a:t>Expendable Net Assets (000s omitted)</a:t>
            </a:r>
            <a:endParaRPr lang="en-US" sz="3000" dirty="0">
              <a:cs typeface="Times New Roman"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91339062"/>
              </p:ext>
            </p:extLst>
          </p:nvPr>
        </p:nvGraphicFramePr>
        <p:xfrm>
          <a:off x="381000" y="1600200"/>
          <a:ext cx="83058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838199" y="6233067"/>
            <a:ext cx="4815677" cy="276999"/>
          </a:xfrm>
          <a:prstGeom prst="rect">
            <a:avLst/>
          </a:prstGeom>
          <a:noFill/>
        </p:spPr>
        <p:txBody>
          <a:bodyPr wrap="none" rtlCol="0">
            <a:spAutoFit/>
          </a:bodyPr>
          <a:lstStyle/>
          <a:p>
            <a:r>
              <a:rPr lang="en-US" sz="1200" dirty="0" smtClean="0">
                <a:latin typeface="Calibri" panose="020F0502020204030204" pitchFamily="34" charset="0"/>
              </a:rPr>
              <a:t>Source:  Audited financial statements, adjusted to exclude plant net assets</a:t>
            </a:r>
            <a:endParaRPr lang="en-US" sz="1200" dirty="0">
              <a:latin typeface="Calibri" panose="020F0502020204030204" pitchFamily="34" charset="0"/>
            </a:endParaRPr>
          </a:p>
        </p:txBody>
      </p:sp>
    </p:spTree>
    <p:extLst>
      <p:ext uri="{BB962C8B-B14F-4D97-AF65-F5344CB8AC3E}">
        <p14:creationId xmlns:p14="http://schemas.microsoft.com/office/powerpoint/2010/main" val="951402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sz="3000" dirty="0" smtClean="0"/>
              <a:t>Flat Revenues and Rising Costs</a:t>
            </a:r>
            <a:br>
              <a:rPr lang="en-US" sz="3000" dirty="0" smtClean="0"/>
            </a:br>
            <a:r>
              <a:rPr lang="en-US" sz="3000" dirty="0" smtClean="0"/>
              <a:t>Expand the Operating Budget Gap</a:t>
            </a:r>
            <a:br>
              <a:rPr lang="en-US" sz="3000" dirty="0" smtClean="0"/>
            </a:br>
            <a:r>
              <a:rPr lang="en-US" sz="2400" dirty="0" smtClean="0"/>
              <a:t>(000’s omitted)</a:t>
            </a:r>
            <a:endParaRPr lang="en-US" sz="2400" dirty="0"/>
          </a:p>
        </p:txBody>
      </p:sp>
      <p:graphicFrame>
        <p:nvGraphicFramePr>
          <p:cNvPr id="9" name="Content Placeholder 8"/>
          <p:cNvGraphicFramePr>
            <a:graphicFrameLocks noGrp="1"/>
          </p:cNvGraphicFramePr>
          <p:nvPr>
            <p:ph idx="1"/>
          </p:nvPr>
        </p:nvGraphicFramePr>
        <p:xfrm>
          <a:off x="1266732" y="1600203"/>
          <a:ext cx="6610536" cy="4525956"/>
        </p:xfrm>
        <a:graphic>
          <a:graphicData uri="http://schemas.openxmlformats.org/drawingml/2006/table">
            <a:tbl>
              <a:tblPr/>
              <a:tblGrid>
                <a:gridCol w="1690194"/>
                <a:gridCol w="600958"/>
                <a:gridCol w="600958"/>
                <a:gridCol w="1039156"/>
                <a:gridCol w="1039156"/>
                <a:gridCol w="1039156"/>
                <a:gridCol w="600958"/>
              </a:tblGrid>
              <a:tr h="187799">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a:noFill/>
                    </a:lnT>
                    <a:lnB>
                      <a:noFill/>
                    </a:lnB>
                  </a:tcPr>
                </a:tc>
              </a:tr>
              <a:tr h="187799">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ctr" fontAlgn="b"/>
                      <a:r>
                        <a:rPr lang="en-US" sz="1000" b="1"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Arial"/>
                        </a:rPr>
                        <a:t>Fiscal 2015</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a:txBody>
                    <a:bodyPr/>
                    <a:lstStyle/>
                    <a:p>
                      <a:pPr algn="ctr" fontAlgn="b"/>
                      <a:r>
                        <a:rPr lang="en-US" sz="1000" b="1" i="0" u="none" strike="noStrike">
                          <a:solidFill>
                            <a:srgbClr val="000000"/>
                          </a:solidFill>
                          <a:effectLst/>
                          <a:latin typeface="Arial"/>
                        </a:rPr>
                        <a:t>Fiscal 2016</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C5D9F1"/>
                    </a:solidFill>
                  </a:tcPr>
                </a:tc>
                <a:tc rowSpan="3">
                  <a:txBody>
                    <a:bodyPr/>
                    <a:lstStyle/>
                    <a:p>
                      <a:pPr algn="ctr" fontAlgn="ctr"/>
                      <a:r>
                        <a:rPr lang="en-US" sz="1000" b="1" i="0" u="none" strike="noStrike">
                          <a:solidFill>
                            <a:srgbClr val="000000"/>
                          </a:solidFill>
                          <a:effectLst/>
                          <a:latin typeface="Arial"/>
                        </a:rPr>
                        <a:t>Variance</a:t>
                      </a:r>
                    </a:p>
                  </a:txBody>
                  <a:tcPr marL="9390" marR="9390" marT="939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ctr" fontAlgn="b"/>
                      <a:endParaRPr lang="en-US" sz="1000" b="1"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ctr" fontAlgn="b"/>
                      <a:endParaRPr lang="en-US" sz="1000" b="1"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ctr" fontAlgn="b"/>
                      <a:r>
                        <a:rPr lang="en-US" sz="1000" b="1"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Arial"/>
                        </a:rPr>
                        <a:t>as of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a:txBody>
                    <a:bodyPr/>
                    <a:lstStyle/>
                    <a:p>
                      <a:pPr algn="ctr" fontAlgn="b"/>
                      <a:r>
                        <a:rPr lang="en-US" sz="1000" b="1" i="0" u="none" strike="noStrike">
                          <a:solidFill>
                            <a:srgbClr val="000000"/>
                          </a:solidFill>
                          <a:effectLst/>
                          <a:latin typeface="Arial"/>
                        </a:rPr>
                        <a:t>as of</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C5D9F1"/>
                    </a:solidFill>
                  </a:tcPr>
                </a:tc>
                <a:tc v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0" u="none" strike="noStrike">
                          <a:solidFill>
                            <a:srgbClr val="000000"/>
                          </a:solidFill>
                          <a:effectLst/>
                          <a:latin typeface="Arial"/>
                        </a:rPr>
                        <a:t>June 2015</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000" b="1" i="0" u="none" strike="noStrike">
                          <a:solidFill>
                            <a:srgbClr val="000000"/>
                          </a:solidFill>
                          <a:effectLst/>
                          <a:latin typeface="Arial"/>
                        </a:rPr>
                        <a:t>June 2015</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C5D9F1"/>
                    </a:solidFill>
                  </a:tcPr>
                </a:tc>
                <a:tc vMerge="1">
                  <a:txBody>
                    <a:bodyPr/>
                    <a:lstStyle/>
                    <a:p>
                      <a:endParaRPr lang="en-US"/>
                    </a:p>
                  </a:txBody>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1" i="0" u="none" strike="noStrike">
                          <a:solidFill>
                            <a:srgbClr val="000000"/>
                          </a:solidFill>
                          <a:effectLst/>
                          <a:latin typeface="Arial"/>
                        </a:rPr>
                        <a:t>REVENUES: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TUITION AND FEES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165,112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169,299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4,187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SCHOLARSHIPS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(56,371)</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(59,252)</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(2,881)</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r" fontAlgn="b"/>
                      <a:r>
                        <a:rPr lang="en-US" sz="1000" b="0" i="0" u="none" strike="noStrike">
                          <a:solidFill>
                            <a:srgbClr val="000000"/>
                          </a:solidFill>
                          <a:effectLst/>
                          <a:latin typeface="Arial"/>
                        </a:rPr>
                        <a:t>NET TUITION AND FEES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108,741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Arial"/>
                        </a:rPr>
                        <a:t>             110,047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Arial"/>
                        </a:rPr>
                        <a:t>                 1,306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GIFTS AND GRANTS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1,599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1,799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200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gridSpan="3">
                  <a:txBody>
                    <a:bodyPr/>
                    <a:lstStyle/>
                    <a:p>
                      <a:pPr algn="l" fontAlgn="b"/>
                      <a:r>
                        <a:rPr lang="en-US" sz="1000" b="0" i="0" u="none" strike="noStrike">
                          <a:solidFill>
                            <a:srgbClr val="000000"/>
                          </a:solidFill>
                          <a:effectLst/>
                          <a:latin typeface="Arial"/>
                        </a:rPr>
                        <a:t>   ENDOWMENT AND INVESTMENT INCOME</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hMerge="1">
                  <a:txBody>
                    <a:bodyPr/>
                    <a:lstStyle/>
                    <a:p>
                      <a:endParaRPr lang="en-US"/>
                    </a:p>
                  </a:txBody>
                  <a:tcPr/>
                </a:tc>
                <a:tc>
                  <a:txBody>
                    <a:bodyPr/>
                    <a:lstStyle/>
                    <a:p>
                      <a:pPr algn="l" fontAlgn="b"/>
                      <a:r>
                        <a:rPr lang="en-US" sz="1000" b="0" i="0" u="none" strike="noStrike">
                          <a:solidFill>
                            <a:srgbClr val="000000"/>
                          </a:solidFill>
                          <a:effectLst/>
                          <a:latin typeface="Arial"/>
                        </a:rPr>
                        <a:t>                    735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436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(299)</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ROOM AND BOARD</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31,164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29,851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(1,313)</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OTHER</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9,193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9,229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36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1" i="0" u="none" strike="noStrike">
                          <a:solidFill>
                            <a:srgbClr val="000000"/>
                          </a:solidFill>
                          <a:effectLst/>
                          <a:latin typeface="Arial"/>
                        </a:rPr>
                        <a:t>    TOTAL REVENUES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effectLst/>
                          <a:latin typeface="Arial"/>
                        </a:rPr>
                        <a:t>             151,432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Arial"/>
                        </a:rPr>
                        <a:t>             151,362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Arial"/>
                        </a:rPr>
                        <a:t>                    (70)</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gridSpan="2">
                  <a:txBody>
                    <a:bodyPr/>
                    <a:lstStyle/>
                    <a:p>
                      <a:pPr algn="l" fontAlgn="b"/>
                      <a:r>
                        <a:rPr lang="en-US" sz="1000" b="1" i="0" u="none" strike="noStrike">
                          <a:solidFill>
                            <a:srgbClr val="000000"/>
                          </a:solidFill>
                          <a:effectLst/>
                          <a:latin typeface="Arial"/>
                        </a:rPr>
                        <a:t>EXPENDITURES AND TRANSFERS:</a:t>
                      </a:r>
                    </a:p>
                  </a:txBody>
                  <a:tcPr marL="9390" marR="9390" marT="9390" marB="0" anchor="b">
                    <a:lnL>
                      <a:noFill/>
                    </a:lnL>
                    <a:lnR>
                      <a:noFill/>
                    </a:lnR>
                    <a:lnT>
                      <a:noFill/>
                    </a:lnT>
                    <a:lnB>
                      <a:noFill/>
                    </a:lnB>
                  </a:tcPr>
                </a:tc>
                <a:tc hMerge="1">
                  <a:txBody>
                    <a:bodyPr/>
                    <a:lstStyle/>
                    <a:p>
                      <a:endParaRPr lang="en-US"/>
                    </a:p>
                  </a:txBody>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gridSpan="2">
                  <a:txBody>
                    <a:bodyPr/>
                    <a:lstStyle/>
                    <a:p>
                      <a:pPr algn="l" fontAlgn="b"/>
                      <a:r>
                        <a:rPr lang="en-US" sz="1000" b="0" i="0" u="none" strike="noStrike">
                          <a:solidFill>
                            <a:srgbClr val="000000"/>
                          </a:solidFill>
                          <a:effectLst/>
                          <a:latin typeface="Arial"/>
                        </a:rPr>
                        <a:t>  SALARIES &amp; STUDENT WAGES</a:t>
                      </a:r>
                    </a:p>
                  </a:txBody>
                  <a:tcPr marL="9390" marR="9390" marT="9390" marB="0" anchor="b">
                    <a:lnL>
                      <a:noFill/>
                    </a:lnL>
                    <a:lnR>
                      <a:noFill/>
                    </a:lnR>
                    <a:lnT>
                      <a:noFill/>
                    </a:lnT>
                    <a:lnB>
                      <a:noFill/>
                    </a:lnB>
                  </a:tcPr>
                </a:tc>
                <a:tc hMerge="1">
                  <a:txBody>
                    <a:bodyPr/>
                    <a:lstStyle/>
                    <a:p>
                      <a:endParaRPr lang="en-US"/>
                    </a:p>
                  </a:txBody>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74,136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76,168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2,032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FRINGE BENEFITS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22,639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24,238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1,599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CONTINGENCY</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300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2,000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1,700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0" i="0" u="none" strike="noStrike">
                          <a:solidFill>
                            <a:srgbClr val="000000"/>
                          </a:solidFill>
                          <a:effectLst/>
                          <a:latin typeface="Arial"/>
                        </a:rPr>
                        <a:t>  OTHER OPERATING</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55,393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55,623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230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r>
                        <a:rPr lang="en-US" sz="1000" b="1" i="0" u="none" strike="noStrike">
                          <a:solidFill>
                            <a:srgbClr val="000000"/>
                          </a:solidFill>
                          <a:effectLst/>
                          <a:latin typeface="Arial"/>
                        </a:rPr>
                        <a:t>    TOTAL EXPENDITURES</a:t>
                      </a: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effectLst/>
                          <a:latin typeface="Arial"/>
                        </a:rPr>
                        <a:t>             152,468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Arial"/>
                        </a:rPr>
                        <a:t>             158,029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Arial"/>
                        </a:rPr>
                        <a:t>                 5,561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87799">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solidFill>
                            <a:srgbClr val="000000"/>
                          </a:solidFill>
                          <a:effectLst/>
                          <a:latin typeface="Arial"/>
                        </a:rPr>
                        <a:t> </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97189">
                <a:tc>
                  <a:txBody>
                    <a:bodyPr/>
                    <a:lstStyle/>
                    <a:p>
                      <a:pPr algn="l" fontAlgn="b"/>
                      <a:r>
                        <a:rPr lang="en-US" sz="1000" b="1" i="0" u="none" strike="noStrike">
                          <a:solidFill>
                            <a:srgbClr val="000000"/>
                          </a:solidFill>
                          <a:effectLst/>
                          <a:latin typeface="Arial"/>
                        </a:rPr>
                        <a:t>NET REVENUE (DEFICIT)</a:t>
                      </a:r>
                    </a:p>
                  </a:txBody>
                  <a:tcPr marL="9390" marR="9390" marT="9390" marB="0" anchor="b">
                    <a:lnL>
                      <a:noFill/>
                    </a:lnL>
                    <a:lnR>
                      <a:noFill/>
                    </a:lnR>
                    <a:lnT>
                      <a:noFill/>
                    </a:lnT>
                    <a:lnB>
                      <a:noFill/>
                    </a:lnB>
                  </a:tcPr>
                </a:tc>
                <a:tc>
                  <a:txBody>
                    <a:bodyPr/>
                    <a:lstStyle/>
                    <a:p>
                      <a:pPr algn="l" fontAlgn="b"/>
                      <a:endParaRPr lang="en-US" sz="1000" b="1"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r>
                        <a:rPr lang="en-US" sz="1000" b="1" i="0" u="none" strike="noStrike">
                          <a:solidFill>
                            <a:srgbClr val="000000"/>
                          </a:solidFill>
                          <a:effectLst/>
                          <a:latin typeface="Arial"/>
                        </a:rPr>
                        <a:t> </a:t>
                      </a:r>
                    </a:p>
                  </a:txBody>
                  <a:tcPr marL="9390" marR="9390" marT="939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1" i="0" u="none" strike="noStrike">
                          <a:solidFill>
                            <a:srgbClr val="000000"/>
                          </a:solidFill>
                          <a:effectLst/>
                          <a:latin typeface="Arial"/>
                        </a:rPr>
                        <a:t>                (1,036)</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Arial"/>
                        </a:rPr>
                        <a:t>                (6,667)</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r>
                        <a:rPr lang="en-US" sz="1000" b="1" i="0" u="none" strike="noStrike">
                          <a:solidFill>
                            <a:srgbClr val="000000"/>
                          </a:solidFill>
                          <a:effectLst/>
                          <a:latin typeface="Arial"/>
                        </a:rPr>
                        <a:t>                (5,631)</a:t>
                      </a:r>
                    </a:p>
                  </a:txBody>
                  <a:tcPr marL="9390" marR="9390" marT="939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a:txBody>
                    <a:bodyPr/>
                    <a:lstStyle/>
                    <a:p>
                      <a:pPr algn="l" fontAlgn="b"/>
                      <a:endParaRPr lang="en-US" sz="1100" b="0" i="0" u="none" strike="noStrike">
                        <a:solidFill>
                          <a:srgbClr val="000000"/>
                        </a:solidFill>
                        <a:effectLst/>
                        <a:latin typeface="Calibri"/>
                      </a:endParaRPr>
                    </a:p>
                  </a:txBody>
                  <a:tcPr marL="9390" marR="9390" marT="9390" marB="0" anchor="b">
                    <a:lnL w="6350" cap="flat" cmpd="sng" algn="ctr">
                      <a:solidFill>
                        <a:srgbClr val="000000"/>
                      </a:solidFill>
                      <a:prstDash val="solid"/>
                      <a:round/>
                      <a:headEnd type="none" w="med" len="med"/>
                      <a:tailEnd type="none" w="med" len="med"/>
                    </a:lnL>
                    <a:lnR>
                      <a:noFill/>
                    </a:lnR>
                    <a:lnT>
                      <a:noFill/>
                    </a:lnT>
                    <a:lnB>
                      <a:noFill/>
                    </a:lnB>
                  </a:tcPr>
                </a:tc>
              </a:tr>
              <a:tr h="197189">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000" b="0" i="0" u="none" strike="noStrike">
                        <a:solidFill>
                          <a:srgbClr val="000000"/>
                        </a:solidFill>
                        <a:effectLst/>
                        <a:latin typeface="Arial"/>
                      </a:endParaRPr>
                    </a:p>
                  </a:txBody>
                  <a:tcPr marL="9390" marR="9390" marT="939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a:solidFill>
                          <a:srgbClr val="000000"/>
                        </a:solidFill>
                        <a:effectLst/>
                        <a:latin typeface="Calibri"/>
                      </a:endParaRPr>
                    </a:p>
                  </a:txBody>
                  <a:tcPr marL="9390" marR="9390" marT="939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100" b="0" i="0" u="none" strike="noStrike" dirty="0">
                        <a:solidFill>
                          <a:srgbClr val="000000"/>
                        </a:solidFill>
                        <a:effectLst/>
                        <a:latin typeface="Calibri"/>
                      </a:endParaRPr>
                    </a:p>
                  </a:txBody>
                  <a:tcPr marL="9390" marR="9390" marT="9390" marB="0" anchor="b">
                    <a:lnL>
                      <a:noFill/>
                    </a:lnL>
                    <a:lnR>
                      <a:noFill/>
                    </a:lnR>
                    <a:lnT>
                      <a:noFill/>
                    </a:lnT>
                    <a:lnB>
                      <a:noFill/>
                    </a:lnB>
                  </a:tcPr>
                </a:tc>
              </a:tr>
            </a:tbl>
          </a:graphicData>
        </a:graphic>
      </p:graphicFrame>
    </p:spTree>
    <p:extLst>
      <p:ext uri="{BB962C8B-B14F-4D97-AF65-F5344CB8AC3E}">
        <p14:creationId xmlns:p14="http://schemas.microsoft.com/office/powerpoint/2010/main" val="18013043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nSpc>
                <a:spcPct val="100000"/>
              </a:lnSpc>
            </a:pPr>
            <a:r>
              <a:rPr lang="en-US" sz="3000" dirty="0" smtClean="0">
                <a:cs typeface="Times New Roman" panose="02020603050405020304" pitchFamily="18" charset="0"/>
              </a:rPr>
              <a:t>Three Year Operating Forecast </a:t>
            </a:r>
            <a:br>
              <a:rPr lang="en-US" sz="3000" dirty="0" smtClean="0">
                <a:cs typeface="Times New Roman" panose="02020603050405020304" pitchFamily="18" charset="0"/>
              </a:rPr>
            </a:br>
            <a:r>
              <a:rPr lang="en-US" sz="3000" dirty="0" smtClean="0">
                <a:cs typeface="Times New Roman" panose="02020603050405020304" pitchFamily="18" charset="0"/>
              </a:rPr>
              <a:t>at June 2016</a:t>
            </a:r>
            <a:endParaRPr lang="en-US" sz="3000" dirty="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95985083"/>
              </p:ext>
            </p:extLst>
          </p:nvPr>
        </p:nvGraphicFramePr>
        <p:xfrm>
          <a:off x="457200" y="1447800"/>
          <a:ext cx="8230699" cy="4851638"/>
        </p:xfrm>
        <a:graphic>
          <a:graphicData uri="http://schemas.openxmlformats.org/drawingml/2006/table">
            <a:tbl>
              <a:tblPr/>
              <a:tblGrid>
                <a:gridCol w="3826673"/>
                <a:gridCol w="271455"/>
                <a:gridCol w="778322"/>
                <a:gridCol w="25400"/>
                <a:gridCol w="803722"/>
                <a:gridCol w="803722"/>
                <a:gridCol w="170941"/>
                <a:gridCol w="803722"/>
                <a:gridCol w="170941"/>
                <a:gridCol w="575801"/>
              </a:tblGrid>
              <a:tr h="246055">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a:noFill/>
                    </a:lnB>
                  </a:tcPr>
                </a:tc>
                <a:tc gridSpan="2">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Times New Roman"/>
                      </a:endParaRPr>
                    </a:p>
                  </a:txBody>
                  <a:tcPr marL="0" marR="0" marT="0" marB="0" anchor="b">
                    <a:lnL>
                      <a:noFill/>
                    </a:lnL>
                    <a:lnR>
                      <a:noFill/>
                    </a:lnR>
                    <a:lnT>
                      <a:noFill/>
                    </a:lnT>
                    <a:lnB>
                      <a:noFill/>
                    </a:lnB>
                  </a:tcPr>
                </a:tc>
              </a:tr>
              <a:tr h="485428">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ctr" fontAlgn="b"/>
                      <a:r>
                        <a:rPr lang="en-US" sz="1500" b="1" i="0" u="none" strike="noStrike" dirty="0">
                          <a:solidFill>
                            <a:srgbClr val="000000"/>
                          </a:solidFill>
                          <a:effectLst/>
                          <a:latin typeface="+mn-lt"/>
                        </a:rPr>
                        <a:t>Fiscal        2016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a:txBody>
                    <a:bodyPr/>
                    <a:lstStyle/>
                    <a:p>
                      <a:pPr algn="ctr" fontAlgn="b"/>
                      <a:r>
                        <a:rPr lang="en-US" sz="1500" b="1" i="0" u="none" strike="noStrike" dirty="0">
                          <a:solidFill>
                            <a:srgbClr val="000000"/>
                          </a:solidFill>
                          <a:effectLst/>
                          <a:latin typeface="+mn-lt"/>
                        </a:rPr>
                        <a:t>Fiscal         2017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r>
                        <a:rPr lang="en-US" sz="1500" b="1" i="0" u="none" strike="noStrike" dirty="0">
                          <a:solidFill>
                            <a:srgbClr val="000000"/>
                          </a:solidFill>
                          <a:effectLst/>
                          <a:latin typeface="+mn-lt"/>
                        </a:rPr>
                        <a:t>Fiscal         2018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ctr" fontAlgn="b"/>
                      <a:endParaRPr lang="en-US" sz="15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500" b="1" i="0" u="none" strike="noStrike" dirty="0">
                          <a:solidFill>
                            <a:srgbClr val="000000"/>
                          </a:solidFill>
                          <a:effectLst/>
                          <a:latin typeface="+mn-lt"/>
                        </a:rPr>
                        <a:t>Total</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500" b="1" i="0" u="none" strike="noStrike" dirty="0">
                          <a:solidFill>
                            <a:srgbClr val="000000"/>
                          </a:solidFill>
                          <a:effectLst/>
                          <a:latin typeface="+mn-lt"/>
                        </a:rPr>
                        <a:t>Note</a:t>
                      </a:r>
                      <a:r>
                        <a:rPr lang="en-US" sz="1500" b="0" i="0" u="none" strike="noStrike" dirty="0">
                          <a:solidFill>
                            <a:srgbClr val="000000"/>
                          </a:solidFill>
                          <a:effectLst/>
                          <a:latin typeface="+mn-lt"/>
                        </a:rPr>
                        <a:t> </a:t>
                      </a:r>
                    </a:p>
                  </a:txBody>
                  <a:tcPr marL="0" marR="0" marT="0" marB="0" anchor="b">
                    <a:lnL>
                      <a:noFill/>
                    </a:lnL>
                    <a:lnR>
                      <a:noFill/>
                    </a:lnR>
                    <a:lnT>
                      <a:noFill/>
                    </a:lnT>
                    <a:lnB>
                      <a:noFill/>
                    </a:lnB>
                  </a:tcPr>
                </a:tc>
              </a:tr>
              <a:tr h="244233">
                <a:tc>
                  <a:txBody>
                    <a:bodyPr/>
                    <a:lstStyle/>
                    <a:p>
                      <a:pPr algn="r" fontAlgn="b"/>
                      <a:r>
                        <a:rPr lang="en-US" sz="1500" b="1" i="0" u="none" strike="noStrike" dirty="0">
                          <a:solidFill>
                            <a:srgbClr val="000000"/>
                          </a:solidFill>
                          <a:effectLst/>
                          <a:latin typeface="+mn-lt"/>
                        </a:rPr>
                        <a:t>Net Deficit at June</a:t>
                      </a:r>
                    </a:p>
                  </a:txBody>
                  <a:tcPr marL="0" marR="0" marT="0" marB="0" anchor="b">
                    <a:lnL>
                      <a:noFill/>
                    </a:lnL>
                    <a:lnR>
                      <a:noFill/>
                    </a:lnR>
                    <a:lnT>
                      <a:noFill/>
                    </a:lnT>
                    <a:lnB>
                      <a:noFill/>
                    </a:lnB>
                  </a:tcPr>
                </a:tc>
                <a:tc>
                  <a:txBody>
                    <a:bodyPr/>
                    <a:lstStyle/>
                    <a:p>
                      <a:pPr algn="r" fontAlgn="b"/>
                      <a:endParaRPr lang="en-US" sz="1500" b="1" i="0" u="none" strike="noStrike" dirty="0">
                        <a:solidFill>
                          <a:srgbClr val="000000"/>
                        </a:solidFill>
                        <a:effectLst/>
                        <a:latin typeface="+mn-lt"/>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1" i="0" u="none" strike="noStrike" dirty="0">
                          <a:solidFill>
                            <a:srgbClr val="000000"/>
                          </a:solidFill>
                          <a:effectLst/>
                          <a:latin typeface="+mn-lt"/>
                        </a:rPr>
                        <a:t>   (6,667)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US"/>
                    </a:p>
                  </a:txBody>
                  <a:tcPr/>
                </a:tc>
                <a:tc>
                  <a:txBody>
                    <a:bodyPr/>
                    <a:lstStyle/>
                    <a:p>
                      <a:pPr algn="l" fontAlgn="b"/>
                      <a:r>
                        <a:rPr lang="en-US" sz="1500" b="1" i="0" u="none" strike="noStrike" dirty="0">
                          <a:solidFill>
                            <a:srgbClr val="000000"/>
                          </a:solidFill>
                          <a:effectLst/>
                          <a:latin typeface="+mn-lt"/>
                        </a:rPr>
                        <a:t>   (6,088)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r>
                        <a:rPr lang="en-US" sz="1500" b="1" i="0" u="none" strike="noStrike" dirty="0">
                          <a:solidFill>
                            <a:srgbClr val="000000"/>
                          </a:solidFill>
                          <a:effectLst/>
                          <a:latin typeface="+mn-lt"/>
                        </a:rPr>
                        <a:t>   (7,654)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endParaRPr lang="en-US" sz="15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1" i="0" u="none" strike="noStrike" dirty="0">
                          <a:solidFill>
                            <a:srgbClr val="000000"/>
                          </a:solidFill>
                          <a:effectLst/>
                          <a:latin typeface="+mn-lt"/>
                        </a:rPr>
                        <a:t> (20,409)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l" fontAlgn="b"/>
                      <a:endParaRPr lang="en-US" sz="15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a:txBody>
                    <a:bodyPr/>
                    <a:lstStyle/>
                    <a:p>
                      <a:pPr algn="l" fontAlgn="b"/>
                      <a:r>
                        <a:rPr lang="en-US" sz="1500" b="1" i="0" u="none" strike="noStrike" dirty="0">
                          <a:solidFill>
                            <a:srgbClr val="000000"/>
                          </a:solidFill>
                          <a:effectLst/>
                          <a:latin typeface="+mn-lt"/>
                        </a:rPr>
                        <a:t>Deficit Reduction Initiatives:</a:t>
                      </a:r>
                    </a:p>
                  </a:txBody>
                  <a:tcPr marL="0" marR="0" marT="0" marB="0" anchor="b">
                    <a:lnL>
                      <a:noFill/>
                    </a:lnL>
                    <a:lnR>
                      <a:noFill/>
                    </a:lnR>
                    <a:lnT>
                      <a:noFill/>
                    </a:lnT>
                    <a:lnB>
                      <a:noFill/>
                    </a:lnB>
                  </a:tcPr>
                </a:tc>
                <a:tc>
                  <a:txBody>
                    <a:bodyPr/>
                    <a:lstStyle/>
                    <a:p>
                      <a:pPr algn="l" fontAlgn="b"/>
                      <a:endParaRPr lang="en-US" sz="1500" b="1" i="0" u="none" strike="noStrike" dirty="0">
                        <a:solidFill>
                          <a:srgbClr val="000000"/>
                        </a:solidFill>
                        <a:effectLst/>
                        <a:latin typeface="+mn-lt"/>
                      </a:endParaRPr>
                    </a:p>
                  </a:txBody>
                  <a:tcPr marL="0"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r>
                        <a:rPr lang="en-US" sz="15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r>
                        <a:rPr lang="en-US" sz="15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a:txBody>
                    <a:bodyPr/>
                    <a:lstStyle/>
                    <a:p>
                      <a:pPr algn="l" fontAlgn="b"/>
                      <a:r>
                        <a:rPr lang="en-US" sz="1500" b="0" i="0" u="none" strike="noStrike" dirty="0">
                          <a:solidFill>
                            <a:srgbClr val="000000"/>
                          </a:solidFill>
                          <a:effectLst/>
                          <a:latin typeface="+mn-lt"/>
                        </a:rPr>
                        <a:t>New program revenue, net</a:t>
                      </a:r>
                    </a:p>
                  </a:txBody>
                  <a:tcPr marL="246055"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246055"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1500" b="0" i="0" u="none" strike="noStrike" dirty="0">
                          <a:solidFill>
                            <a:srgbClr val="000000"/>
                          </a:solidFill>
                          <a:effectLst/>
                          <a:latin typeface="+mn-lt"/>
                        </a:rPr>
                        <a:t>        961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3,665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4,626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500" b="0" i="0" u="none" strike="noStrike" dirty="0">
                          <a:solidFill>
                            <a:srgbClr val="000000"/>
                          </a:solidFill>
                          <a:effectLst/>
                          <a:latin typeface="+mn-lt"/>
                        </a:rPr>
                        <a:t>1</a:t>
                      </a:r>
                    </a:p>
                  </a:txBody>
                  <a:tcPr marL="0" marR="0" marT="0" marB="0" anchor="b">
                    <a:lnL>
                      <a:noFill/>
                    </a:lnL>
                    <a:lnR>
                      <a:noFill/>
                    </a:lnR>
                    <a:lnT>
                      <a:noFill/>
                    </a:lnT>
                    <a:lnB>
                      <a:noFill/>
                    </a:lnB>
                  </a:tcPr>
                </a:tc>
              </a:tr>
              <a:tr h="246055">
                <a:tc>
                  <a:txBody>
                    <a:bodyPr/>
                    <a:lstStyle/>
                    <a:p>
                      <a:pPr algn="l" fontAlgn="b"/>
                      <a:r>
                        <a:rPr lang="en-US" sz="1500" b="0" i="0" u="none" strike="noStrike" dirty="0">
                          <a:solidFill>
                            <a:srgbClr val="000000"/>
                          </a:solidFill>
                          <a:effectLst/>
                          <a:latin typeface="+mn-lt"/>
                        </a:rPr>
                        <a:t>Target reductions</a:t>
                      </a:r>
                    </a:p>
                  </a:txBody>
                  <a:tcPr marL="246055"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246055"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0" i="0" u="none" strike="noStrike" dirty="0">
                          <a:solidFill>
                            <a:srgbClr val="000000"/>
                          </a:solidFill>
                          <a:effectLst/>
                          <a:latin typeface="+mn-lt"/>
                        </a:rPr>
                        <a:t>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1500" b="0" i="0" u="none" strike="noStrike" dirty="0">
                          <a:solidFill>
                            <a:srgbClr val="000000"/>
                          </a:solidFill>
                          <a:effectLst/>
                          <a:latin typeface="+mn-lt"/>
                        </a:rPr>
                        <a:t>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1,500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500" b="0" i="0" u="none" strike="noStrike" dirty="0">
                          <a:solidFill>
                            <a:srgbClr val="000000"/>
                          </a:solidFill>
                          <a:effectLst/>
                          <a:latin typeface="+mn-lt"/>
                        </a:rPr>
                        <a:t>2</a:t>
                      </a:r>
                    </a:p>
                  </a:txBody>
                  <a:tcPr marL="0" marR="0" marT="0" marB="0" anchor="b">
                    <a:lnL>
                      <a:noFill/>
                    </a:lnL>
                    <a:lnR>
                      <a:noFill/>
                    </a:lnR>
                    <a:lnT>
                      <a:noFill/>
                    </a:lnT>
                    <a:lnB>
                      <a:noFill/>
                    </a:lnB>
                  </a:tcPr>
                </a:tc>
              </a:tr>
              <a:tr h="246055">
                <a:tc>
                  <a:txBody>
                    <a:bodyPr/>
                    <a:lstStyle/>
                    <a:p>
                      <a:pPr algn="l" fontAlgn="b"/>
                      <a:r>
                        <a:rPr lang="en-US" sz="1500" b="0" i="0" u="none" strike="noStrike" dirty="0">
                          <a:solidFill>
                            <a:srgbClr val="000000"/>
                          </a:solidFill>
                          <a:effectLst/>
                          <a:latin typeface="+mn-lt"/>
                        </a:rPr>
                        <a:t>Executive compensation adjustment</a:t>
                      </a:r>
                    </a:p>
                  </a:txBody>
                  <a:tcPr marL="246055"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246055"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0" i="0" u="none" strike="noStrike" dirty="0">
                          <a:solidFill>
                            <a:srgbClr val="000000"/>
                          </a:solidFill>
                          <a:effectLst/>
                          <a:latin typeface="+mn-lt"/>
                        </a:rPr>
                        <a:t>        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hMerge="1">
                  <a:txBody>
                    <a:bodyPr/>
                    <a:lstStyle/>
                    <a:p>
                      <a:endParaRPr lang="en-US"/>
                    </a:p>
                  </a:txBody>
                  <a:tcPr/>
                </a:tc>
                <a:tc>
                  <a:txBody>
                    <a:bodyPr/>
                    <a:lstStyle/>
                    <a:p>
                      <a:pPr algn="l" fontAlgn="b"/>
                      <a:r>
                        <a:rPr lang="en-US" sz="15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200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a:txBody>
                    <a:bodyPr/>
                    <a:lstStyle/>
                    <a:p>
                      <a:pPr algn="l" fontAlgn="b"/>
                      <a:r>
                        <a:rPr lang="en-US" sz="1500" b="0" i="0" u="none" strike="noStrike" dirty="0">
                          <a:solidFill>
                            <a:srgbClr val="000000"/>
                          </a:solidFill>
                          <a:effectLst/>
                          <a:latin typeface="+mn-lt"/>
                        </a:rPr>
                        <a:t>Restricted funds to cover key expense</a:t>
                      </a:r>
                    </a:p>
                  </a:txBody>
                  <a:tcPr marL="246055"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246055"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0" i="0" u="none" strike="noStrike" dirty="0">
                          <a:solidFill>
                            <a:srgbClr val="000000"/>
                          </a:solidFill>
                          <a:effectLst/>
                          <a:latin typeface="+mn-lt"/>
                        </a:rPr>
                        <a:t>        251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fontAlgn="b"/>
                      <a:r>
                        <a:rPr lang="en-US" sz="15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500" b="0" i="0" u="none" strike="noStrike" dirty="0">
                          <a:solidFill>
                            <a:srgbClr val="000000"/>
                          </a:solidFill>
                          <a:effectLst/>
                          <a:latin typeface="+mn-lt"/>
                        </a:rPr>
                        <a:t>            -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0" i="0" u="none" strike="noStrike" dirty="0">
                          <a:solidFill>
                            <a:srgbClr val="000000"/>
                          </a:solidFill>
                          <a:effectLst/>
                          <a:latin typeface="+mn-lt"/>
                        </a:rPr>
                        <a:t>        251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500" b="0" i="0" u="none" strike="noStrike" dirty="0">
                          <a:solidFill>
                            <a:srgbClr val="000000"/>
                          </a:solidFill>
                          <a:effectLst/>
                          <a:latin typeface="+mn-lt"/>
                        </a:rPr>
                        <a:t>3</a:t>
                      </a:r>
                    </a:p>
                  </a:txBody>
                  <a:tcPr marL="0" marR="0" marT="0" marB="0" anchor="b">
                    <a:lnL>
                      <a:noFill/>
                    </a:lnL>
                    <a:lnR>
                      <a:noFill/>
                    </a:lnR>
                    <a:lnT>
                      <a:noFill/>
                    </a:lnT>
                    <a:lnB>
                      <a:noFill/>
                    </a:lnB>
                  </a:tcPr>
                </a:tc>
              </a:tr>
              <a:tr h="246055">
                <a:tc>
                  <a:txBody>
                    <a:bodyPr/>
                    <a:lstStyle/>
                    <a:p>
                      <a:pPr algn="r" fontAlgn="b"/>
                      <a:r>
                        <a:rPr lang="en-US" sz="1500" b="0" i="0" u="none" strike="noStrike" dirty="0">
                          <a:solidFill>
                            <a:srgbClr val="000000"/>
                          </a:solidFill>
                          <a:effectLst/>
                          <a:latin typeface="+mn-lt"/>
                        </a:rPr>
                        <a:t>Subtotal</a:t>
                      </a:r>
                    </a:p>
                  </a:txBody>
                  <a:tcPr marL="0" marR="246055"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246055" marR="0" marT="0" marB="0" anchor="b">
                    <a:lnL>
                      <a:noFill/>
                    </a:lnL>
                    <a:lnR w="6350" cap="flat" cmpd="sng" algn="ctr">
                      <a:solidFill>
                        <a:srgbClr val="000000"/>
                      </a:solidFill>
                      <a:prstDash val="solid"/>
                      <a:round/>
                      <a:headEnd type="none" w="med" len="med"/>
                      <a:tailEnd type="none" w="med" len="med"/>
                    </a:lnR>
                    <a:lnT>
                      <a:noFill/>
                    </a:lnT>
                    <a:lnB>
                      <a:noFill/>
                    </a:lnB>
                  </a:tcPr>
                </a:tc>
                <a:tc gridSpan="2">
                  <a:txBody>
                    <a:bodyPr/>
                    <a:lstStyle/>
                    <a:p>
                      <a:pPr algn="l" fontAlgn="b"/>
                      <a:r>
                        <a:rPr lang="en-US" sz="1500" b="1" i="0" u="none" strike="noStrike" dirty="0">
                          <a:solidFill>
                            <a:srgbClr val="000000"/>
                          </a:solidFill>
                          <a:effectLst/>
                          <a:latin typeface="+mn-lt"/>
                        </a:rPr>
                        <a:t>   (5,716)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a:txBody>
                    <a:bodyPr/>
                    <a:lstStyle/>
                    <a:p>
                      <a:pPr algn="l" fontAlgn="b"/>
                      <a:r>
                        <a:rPr lang="en-US" sz="1500" b="1" i="0" u="none" strike="noStrike" dirty="0">
                          <a:solidFill>
                            <a:srgbClr val="000000"/>
                          </a:solidFill>
                          <a:effectLst/>
                          <a:latin typeface="+mn-lt"/>
                        </a:rPr>
                        <a:t>   (4,627)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r>
                        <a:rPr lang="en-US" sz="1500" b="1" i="0" u="none" strike="noStrike" dirty="0">
                          <a:solidFill>
                            <a:srgbClr val="000000"/>
                          </a:solidFill>
                          <a:effectLst/>
                          <a:latin typeface="+mn-lt"/>
                        </a:rPr>
                        <a:t>   (3,489)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en-US" sz="1500" b="1"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500" b="1" i="0" u="none" strike="noStrike" dirty="0">
                          <a:solidFill>
                            <a:srgbClr val="000000"/>
                          </a:solidFill>
                          <a:effectLst/>
                          <a:latin typeface="+mn-lt"/>
                        </a:rPr>
                        <a:t> (13,832)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BF1DE"/>
                    </a:solidFill>
                  </a:tcPr>
                </a:tc>
                <a:tc>
                  <a:txBody>
                    <a:bodyPr/>
                    <a:lstStyle/>
                    <a:p>
                      <a:pPr algn="l" fontAlgn="b"/>
                      <a:endParaRPr lang="en-US" sz="1500" b="0" i="0" u="none" strike="noStrike" dirty="0">
                        <a:solidFill>
                          <a:srgbClr val="000000"/>
                        </a:solidFill>
                        <a:effectLst/>
                        <a:latin typeface="+mn-lt"/>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33297">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gridSpan="2">
                  <a:txBody>
                    <a:bodyPr/>
                    <a:lstStyle/>
                    <a:p>
                      <a:pPr algn="l" fontAlgn="b"/>
                      <a:endParaRPr lang="en-US" sz="1500" b="1" i="0" u="none" strike="noStrike" dirty="0">
                        <a:solidFill>
                          <a:srgbClr val="000000"/>
                        </a:solidFill>
                        <a:effectLst/>
                        <a:latin typeface="+mn-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hMerge="1">
                  <a:txBody>
                    <a:bodyPr/>
                    <a:lstStyle/>
                    <a:p>
                      <a:endParaRPr lang="en-US"/>
                    </a:p>
                  </a:txBody>
                  <a:tcPr/>
                </a:tc>
                <a:tc>
                  <a:txBody>
                    <a:bodyPr/>
                    <a:lstStyle/>
                    <a:p>
                      <a:pPr algn="l" fontAlgn="b"/>
                      <a:endParaRPr lang="en-US" sz="1500" b="1" i="0" u="none" strike="noStrike" dirty="0">
                        <a:solidFill>
                          <a:srgbClr val="000000"/>
                        </a:solidFill>
                        <a:effectLst/>
                        <a:latin typeface="+mn-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500" b="1" i="0" u="none" strike="noStrike" dirty="0">
                        <a:solidFill>
                          <a:srgbClr val="000000"/>
                        </a:solidFill>
                        <a:effectLst/>
                        <a:latin typeface="+mn-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500" b="1"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1" i="0" u="none" strike="noStrike" dirty="0">
                        <a:solidFill>
                          <a:srgbClr val="000000"/>
                        </a:solidFill>
                        <a:effectLst/>
                        <a:latin typeface="+mn-lt"/>
                      </a:endParaRPr>
                    </a:p>
                  </a:txBody>
                  <a:tcPr marL="0" marR="0" marT="0"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500" b="1"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gridSpan="2">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hMerge="1">
                  <a:txBody>
                    <a:bodyPr/>
                    <a:lstStyle/>
                    <a:p>
                      <a:endParaRPr lang="en-US"/>
                    </a:p>
                  </a:txBody>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gridSpan="8">
                  <a:txBody>
                    <a:bodyPr/>
                    <a:lstStyle/>
                    <a:p>
                      <a:pPr algn="l" fontAlgn="b"/>
                      <a:r>
                        <a:rPr lang="en-US" sz="1500" b="0" i="0" u="none" strike="noStrike" dirty="0">
                          <a:solidFill>
                            <a:srgbClr val="000000"/>
                          </a:solidFill>
                          <a:effectLst/>
                          <a:latin typeface="+mn-lt"/>
                        </a:rPr>
                        <a:t>1. New program revenue, plus housing/dining revenue, less program and dining plan costs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gridSpan="10">
                  <a:txBody>
                    <a:bodyPr/>
                    <a:lstStyle/>
                    <a:p>
                      <a:pPr algn="l" fontAlgn="b"/>
                      <a:r>
                        <a:rPr lang="en-US" sz="1500" b="0" i="0" u="none" strike="noStrike" dirty="0">
                          <a:solidFill>
                            <a:srgbClr val="000000"/>
                          </a:solidFill>
                          <a:effectLst/>
                          <a:latin typeface="+mn-lt"/>
                        </a:rPr>
                        <a:t>2. Additional fiscal 2016 base budget cuts produce savings in subsequent years.  (Not incremental cuts.)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46055">
                <a:tc gridSpan="8">
                  <a:txBody>
                    <a:bodyPr/>
                    <a:lstStyle/>
                    <a:p>
                      <a:pPr algn="l" fontAlgn="b"/>
                      <a:r>
                        <a:rPr lang="en-US" sz="1500" b="0" i="0" u="none" strike="noStrike" dirty="0">
                          <a:solidFill>
                            <a:srgbClr val="000000"/>
                          </a:solidFill>
                          <a:effectLst/>
                          <a:latin typeface="+mn-lt"/>
                        </a:rPr>
                        <a:t>3.  One time use of donor funds to underwrite costs.  Fully compliant with donor restrictions.</a:t>
                      </a: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gridSpan="2">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hMerge="1">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endParaRPr lang="en-US" dirty="0"/>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r h="246055">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gridSpan="2">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hMerge="1">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endParaRPr lang="en-US"/>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c>
                  <a:txBody>
                    <a:bodyPr/>
                    <a:lstStyle/>
                    <a:p>
                      <a:pPr algn="l" fontAlgn="b"/>
                      <a:endParaRPr lang="en-US" sz="1500" b="0" i="0" u="none" strike="noStrike" dirty="0">
                        <a:solidFill>
                          <a:srgbClr val="000000"/>
                        </a:solidFill>
                        <a:effectLst/>
                        <a:latin typeface="+mn-lt"/>
                      </a:endParaRPr>
                    </a:p>
                  </a:txBody>
                  <a:tcPr marL="0" marR="0" marT="0" marB="0" anchor="b">
                    <a:lnL>
                      <a:noFill/>
                    </a:lnL>
                    <a:lnR>
                      <a:noFill/>
                    </a:lnR>
                    <a:lnT>
                      <a:noFill/>
                    </a:lnT>
                    <a:lnB>
                      <a:noFill/>
                    </a:lnB>
                  </a:tcPr>
                </a:tc>
              </a:tr>
            </a:tbl>
          </a:graphicData>
        </a:graphic>
      </p:graphicFrame>
      <p:sp>
        <p:nvSpPr>
          <p:cNvPr id="3" name="TextBox 2"/>
          <p:cNvSpPr txBox="1"/>
          <p:nvPr/>
        </p:nvSpPr>
        <p:spPr>
          <a:xfrm>
            <a:off x="1066800" y="5943600"/>
            <a:ext cx="6858000" cy="877163"/>
          </a:xfrm>
          <a:prstGeom prst="rect">
            <a:avLst/>
          </a:prstGeom>
          <a:noFill/>
        </p:spPr>
        <p:txBody>
          <a:bodyPr wrap="square" rtlCol="0">
            <a:spAutoFit/>
          </a:bodyPr>
          <a:lstStyle/>
          <a:p>
            <a:r>
              <a:rPr lang="en-US" sz="1500" b="1" i="1" dirty="0">
                <a:solidFill>
                  <a:srgbClr val="000000"/>
                </a:solidFill>
              </a:rPr>
              <a:t>Quasi-endowment at June 2015 totaled $10.2 million, with $8.0 </a:t>
            </a:r>
            <a:r>
              <a:rPr lang="en-US" sz="1500" b="1" i="1" dirty="0" smtClean="0">
                <a:solidFill>
                  <a:srgbClr val="000000"/>
                </a:solidFill>
              </a:rPr>
              <a:t>million</a:t>
            </a:r>
            <a:br>
              <a:rPr lang="en-US" sz="1500" b="1" i="1" dirty="0" smtClean="0">
                <a:solidFill>
                  <a:srgbClr val="000000"/>
                </a:solidFill>
              </a:rPr>
            </a:br>
            <a:r>
              <a:rPr lang="en-US" sz="1500" b="1" i="1" dirty="0" smtClean="0">
                <a:solidFill>
                  <a:srgbClr val="000000"/>
                </a:solidFill>
              </a:rPr>
              <a:t>authorized </a:t>
            </a:r>
            <a:r>
              <a:rPr lang="en-US" sz="1500" b="1" i="1" dirty="0">
                <a:solidFill>
                  <a:srgbClr val="000000"/>
                </a:solidFill>
              </a:rPr>
              <a:t>for deficit spending</a:t>
            </a:r>
            <a:r>
              <a:rPr lang="en-US" dirty="0">
                <a:solidFill>
                  <a:srgbClr val="000000"/>
                </a:solidFill>
              </a:rPr>
              <a:t>.</a:t>
            </a:r>
          </a:p>
          <a:p>
            <a:endParaRPr lang="en-US" dirty="0"/>
          </a:p>
        </p:txBody>
      </p:sp>
    </p:spTree>
    <p:extLst>
      <p:ext uri="{BB962C8B-B14F-4D97-AF65-F5344CB8AC3E}">
        <p14:creationId xmlns:p14="http://schemas.microsoft.com/office/powerpoint/2010/main" val="998933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sz="3000" dirty="0" smtClean="0"/>
              <a:t>Conclusions</a:t>
            </a:r>
            <a:endParaRPr lang="en-US" sz="3000" dirty="0"/>
          </a:p>
        </p:txBody>
      </p:sp>
      <p:sp>
        <p:nvSpPr>
          <p:cNvPr id="3" name="Content Placeholder 2"/>
          <p:cNvSpPr>
            <a:spLocks noGrp="1"/>
          </p:cNvSpPr>
          <p:nvPr>
            <p:ph idx="1"/>
          </p:nvPr>
        </p:nvSpPr>
        <p:spPr>
          <a:xfrm>
            <a:off x="457200" y="1219200"/>
            <a:ext cx="8229600" cy="5029200"/>
          </a:xfrm>
        </p:spPr>
        <p:txBody>
          <a:bodyPr>
            <a:noAutofit/>
          </a:bodyPr>
          <a:lstStyle/>
          <a:p>
            <a:pPr>
              <a:lnSpc>
                <a:spcPct val="120000"/>
              </a:lnSpc>
              <a:spcBef>
                <a:spcPts val="0"/>
              </a:spcBef>
              <a:spcAft>
                <a:spcPts val="1200"/>
              </a:spcAft>
            </a:pPr>
            <a:r>
              <a:rPr lang="en-US" sz="1800" dirty="0" smtClean="0">
                <a:solidFill>
                  <a:schemeClr val="tx1"/>
                </a:solidFill>
                <a:latin typeface="+mn-lt"/>
              </a:rPr>
              <a:t>Enrollment declines have limited Rider’s ability to make key strategic investments it needs to make in this changing environment (i.e., the New Normal) and which many of our competitors are already making</a:t>
            </a:r>
          </a:p>
          <a:p>
            <a:pPr>
              <a:lnSpc>
                <a:spcPct val="120000"/>
              </a:lnSpc>
              <a:spcBef>
                <a:spcPts val="0"/>
              </a:spcBef>
              <a:spcAft>
                <a:spcPts val="1200"/>
              </a:spcAft>
            </a:pPr>
            <a:r>
              <a:rPr lang="en-US" sz="1800" dirty="0" smtClean="0">
                <a:solidFill>
                  <a:schemeClr val="tx1"/>
                </a:solidFill>
                <a:latin typeface="+mn-lt"/>
              </a:rPr>
              <a:t>More discounting is not financially possible- expenditures must be further reduced until a more competitive strategic plan can be implemented and enrollments rebound (as well as other non-tuition revenue sources)</a:t>
            </a:r>
          </a:p>
          <a:p>
            <a:pPr>
              <a:lnSpc>
                <a:spcPct val="120000"/>
              </a:lnSpc>
              <a:spcBef>
                <a:spcPts val="0"/>
              </a:spcBef>
              <a:spcAft>
                <a:spcPts val="1200"/>
              </a:spcAft>
            </a:pPr>
            <a:r>
              <a:rPr lang="en-US" sz="1800" dirty="0" smtClean="0">
                <a:solidFill>
                  <a:schemeClr val="tx1"/>
                </a:solidFill>
                <a:latin typeface="+mn-lt"/>
              </a:rPr>
              <a:t>Rider is spending quasi-endowment on operating costs and faces persistent budget gaps even with new program goals</a:t>
            </a:r>
          </a:p>
          <a:p>
            <a:pPr>
              <a:lnSpc>
                <a:spcPct val="120000"/>
              </a:lnSpc>
              <a:spcBef>
                <a:spcPts val="0"/>
              </a:spcBef>
              <a:spcAft>
                <a:spcPts val="1200"/>
              </a:spcAft>
            </a:pPr>
            <a:r>
              <a:rPr lang="en-US" sz="1800" dirty="0">
                <a:solidFill>
                  <a:schemeClr val="tx1"/>
                </a:solidFill>
                <a:latin typeface="+mn-lt"/>
                <a:cs typeface="Times New Roman" panose="02020603050405020304" pitchFamily="18" charset="0"/>
              </a:rPr>
              <a:t>Borrowing for operating needs is </a:t>
            </a:r>
            <a:r>
              <a:rPr lang="en-US" sz="1800" dirty="0" smtClean="0">
                <a:solidFill>
                  <a:schemeClr val="tx1"/>
                </a:solidFill>
                <a:latin typeface="+mn-lt"/>
                <a:cs typeface="Times New Roman" panose="02020603050405020304" pitchFamily="18" charset="0"/>
              </a:rPr>
              <a:t>challenging</a:t>
            </a:r>
            <a:endParaRPr lang="en-US" sz="1800" dirty="0" smtClean="0">
              <a:solidFill>
                <a:schemeClr val="tx1"/>
              </a:solidFill>
              <a:latin typeface="+mn-lt"/>
            </a:endParaRPr>
          </a:p>
          <a:p>
            <a:pPr>
              <a:lnSpc>
                <a:spcPct val="120000"/>
              </a:lnSpc>
              <a:spcBef>
                <a:spcPts val="0"/>
              </a:spcBef>
              <a:spcAft>
                <a:spcPts val="1200"/>
              </a:spcAft>
            </a:pPr>
            <a:r>
              <a:rPr lang="en-US" sz="1800" dirty="0" smtClean="0">
                <a:solidFill>
                  <a:schemeClr val="tx1"/>
                </a:solidFill>
                <a:latin typeface="+mn-lt"/>
              </a:rPr>
              <a:t>Other employee groups have experienced multiple year wage freezes, staff reductions, and benefits cuts (pension and other)</a:t>
            </a:r>
          </a:p>
          <a:p>
            <a:pPr>
              <a:lnSpc>
                <a:spcPct val="120000"/>
              </a:lnSpc>
              <a:spcBef>
                <a:spcPts val="0"/>
              </a:spcBef>
              <a:spcAft>
                <a:spcPts val="1200"/>
              </a:spcAft>
            </a:pPr>
            <a:r>
              <a:rPr lang="en-US" sz="1800" dirty="0" smtClean="0">
                <a:solidFill>
                  <a:schemeClr val="tx1"/>
                </a:solidFill>
                <a:latin typeface="+mn-lt"/>
              </a:rPr>
              <a:t>We are asking the AAUP membership to also help contribute to the solution</a:t>
            </a:r>
            <a:endParaRPr lang="en-US" sz="1800" dirty="0">
              <a:solidFill>
                <a:schemeClr val="tx1"/>
              </a:solidFill>
              <a:latin typeface="+mn-lt"/>
            </a:endParaRPr>
          </a:p>
        </p:txBody>
      </p:sp>
    </p:spTree>
    <p:extLst>
      <p:ext uri="{BB962C8B-B14F-4D97-AF65-F5344CB8AC3E}">
        <p14:creationId xmlns:p14="http://schemas.microsoft.com/office/powerpoint/2010/main" val="70356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9600"/>
          </a:xfrm>
        </p:spPr>
        <p:txBody>
          <a:bodyPr/>
          <a:lstStyle/>
          <a:p>
            <a:r>
              <a:rPr lang="en-US" sz="3000" dirty="0" smtClean="0"/>
              <a:t>The “New Normal”</a:t>
            </a:r>
            <a:endParaRPr lang="en-US" sz="3000" dirty="0"/>
          </a:p>
        </p:txBody>
      </p:sp>
      <p:sp>
        <p:nvSpPr>
          <p:cNvPr id="3" name="Content Placeholder 2"/>
          <p:cNvSpPr>
            <a:spLocks noGrp="1"/>
          </p:cNvSpPr>
          <p:nvPr>
            <p:ph idx="1"/>
          </p:nvPr>
        </p:nvSpPr>
        <p:spPr>
          <a:xfrm>
            <a:off x="304800" y="990600"/>
            <a:ext cx="8534400" cy="5791200"/>
          </a:xfrm>
        </p:spPr>
        <p:txBody>
          <a:bodyPr>
            <a:normAutofit fontScale="77500" lnSpcReduction="20000"/>
          </a:bodyPr>
          <a:lstStyle/>
          <a:p>
            <a:pPr>
              <a:lnSpc>
                <a:spcPct val="120000"/>
              </a:lnSpc>
              <a:spcBef>
                <a:spcPts val="0"/>
              </a:spcBef>
              <a:spcAft>
                <a:spcPts val="600"/>
              </a:spcAft>
            </a:pPr>
            <a:r>
              <a:rPr lang="en-US" sz="2100" dirty="0" smtClean="0">
                <a:solidFill>
                  <a:schemeClr val="tx1"/>
                </a:solidFill>
              </a:rPr>
              <a:t>In today’s global, technologically-driven economy, a college degree is more important than ever.</a:t>
            </a:r>
          </a:p>
          <a:p>
            <a:pPr>
              <a:lnSpc>
                <a:spcPct val="120000"/>
              </a:lnSpc>
              <a:spcBef>
                <a:spcPts val="0"/>
              </a:spcBef>
              <a:spcAft>
                <a:spcPts val="600"/>
              </a:spcAft>
            </a:pPr>
            <a:r>
              <a:rPr lang="en-US" sz="2100" dirty="0" smtClean="0">
                <a:solidFill>
                  <a:schemeClr val="tx1"/>
                </a:solidFill>
              </a:rPr>
              <a:t>While this is a major opportunity for higher education, there are a number of challenges that we face in this new and exciting environment.</a:t>
            </a:r>
          </a:p>
          <a:p>
            <a:pPr>
              <a:lnSpc>
                <a:spcPct val="120000"/>
              </a:lnSpc>
              <a:spcBef>
                <a:spcPts val="0"/>
              </a:spcBef>
              <a:spcAft>
                <a:spcPts val="600"/>
              </a:spcAft>
            </a:pPr>
            <a:r>
              <a:rPr lang="en-US" sz="2100" dirty="0" smtClean="0">
                <a:solidFill>
                  <a:schemeClr val="tx1"/>
                </a:solidFill>
              </a:rPr>
              <a:t>These challenges include:</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Decreasing number of high school graduates in New Jersey, the Northeast, and in the many other regional markets we recruit in.</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Greater price sensitivity.</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Increasing debt levels, both for students and their universities.</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Increased fixed costs.</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Increasing government regulations but with decreasing government financial support.</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Increasing competition (hyper competition).</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Increasing percentage of students who are not academically prepared for college.</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Increased focus on the college experience, different delivery methods, student outcomes (immediate vs long-term) and ROI.</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Greater emphasis on career-focused, applied, experiential and technology-infused education with greater connection to industry and professional communities … across all disciplines.</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Greater competition for philanthropic support.</a:t>
            </a:r>
          </a:p>
          <a:p>
            <a:pPr marL="800100" lvl="1" indent="-342900">
              <a:lnSpc>
                <a:spcPct val="110000"/>
              </a:lnSpc>
              <a:spcBef>
                <a:spcPts val="0"/>
              </a:spcBef>
              <a:spcAft>
                <a:spcPts val="600"/>
              </a:spcAft>
              <a:buFont typeface="+mj-lt"/>
              <a:buAutoNum type="arabicPeriod"/>
            </a:pPr>
            <a:r>
              <a:rPr lang="en-US" sz="1800" dirty="0" smtClean="0">
                <a:solidFill>
                  <a:schemeClr val="tx1"/>
                </a:solidFill>
              </a:rPr>
              <a:t>Less than stable projections for the industry, especially for institutions in our category, by Moody’s and S&amp; P.</a:t>
            </a:r>
            <a:endParaRPr lang="en-US" sz="1800" dirty="0">
              <a:solidFill>
                <a:schemeClr val="tx1"/>
              </a:solidFill>
            </a:endParaRPr>
          </a:p>
        </p:txBody>
      </p:sp>
    </p:spTree>
    <p:extLst>
      <p:ext uri="{BB962C8B-B14F-4D97-AF65-F5344CB8AC3E}">
        <p14:creationId xmlns:p14="http://schemas.microsoft.com/office/powerpoint/2010/main" val="3253609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normAutofit/>
          </a:bodyPr>
          <a:lstStyle/>
          <a:p>
            <a:pPr>
              <a:lnSpc>
                <a:spcPct val="100000"/>
              </a:lnSpc>
            </a:pPr>
            <a:r>
              <a:rPr lang="en-US" sz="3000" dirty="0" smtClean="0"/>
              <a:t>Full-Time Undergraduate Enrollment</a:t>
            </a:r>
            <a:endParaRPr lang="en-US" sz="3000"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38845559"/>
              </p:ext>
            </p:extLst>
          </p:nvPr>
        </p:nvGraphicFramePr>
        <p:xfrm>
          <a:off x="457200" y="1600200"/>
          <a:ext cx="8229600"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5" name="Content Placeholder 4"/>
          <p:cNvSpPr>
            <a:spLocks noGrp="1"/>
          </p:cNvSpPr>
          <p:nvPr>
            <p:ph sz="quarter" idx="13"/>
          </p:nvPr>
        </p:nvSpPr>
        <p:spPr>
          <a:xfrm>
            <a:off x="457200" y="5562600"/>
            <a:ext cx="8229600" cy="563563"/>
          </a:xfrm>
        </p:spPr>
        <p:txBody>
          <a:bodyPr>
            <a:noAutofit/>
          </a:bodyPr>
          <a:lstStyle/>
          <a:p>
            <a:r>
              <a:rPr lang="en-US" sz="1400" dirty="0" smtClean="0">
                <a:solidFill>
                  <a:schemeClr val="tx1"/>
                </a:solidFill>
              </a:rPr>
              <a:t>Growth of 551 students (16%) from Fall 2004 to Fall 2009.</a:t>
            </a:r>
          </a:p>
          <a:p>
            <a:r>
              <a:rPr lang="en-US" sz="1400" dirty="0" smtClean="0">
                <a:solidFill>
                  <a:schemeClr val="tx1"/>
                </a:solidFill>
              </a:rPr>
              <a:t>Decline of 339 students (-8%) from Fall 2009 to Fall 2015.</a:t>
            </a:r>
          </a:p>
          <a:p>
            <a:r>
              <a:rPr lang="en-US" sz="1400" dirty="0" smtClean="0">
                <a:solidFill>
                  <a:schemeClr val="tx1"/>
                </a:solidFill>
              </a:rPr>
              <a:t>*Fall 2015 enrollment is estimated.</a:t>
            </a:r>
            <a:endParaRPr lang="en-US" sz="1400" dirty="0">
              <a:solidFill>
                <a:schemeClr val="tx1"/>
              </a:solidFill>
            </a:endParaRPr>
          </a:p>
        </p:txBody>
      </p:sp>
    </p:spTree>
    <p:extLst>
      <p:ext uri="{BB962C8B-B14F-4D97-AF65-F5344CB8AC3E}">
        <p14:creationId xmlns:p14="http://schemas.microsoft.com/office/powerpoint/2010/main" val="2435360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600200"/>
          </a:xfrm>
        </p:spPr>
        <p:txBody>
          <a:bodyPr>
            <a:normAutofit/>
          </a:bodyPr>
          <a:lstStyle/>
          <a:p>
            <a:r>
              <a:rPr lang="en-US" sz="4400" dirty="0" smtClean="0"/>
              <a:t>Fall 2015 Projection</a:t>
            </a:r>
            <a:br>
              <a:rPr lang="en-US" sz="4400" dirty="0" smtClean="0"/>
            </a:br>
            <a:r>
              <a:rPr lang="en-US" sz="4400" dirty="0" smtClean="0"/>
              <a:t>at August 2015 </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55889751"/>
              </p:ext>
            </p:extLst>
          </p:nvPr>
        </p:nvGraphicFramePr>
        <p:xfrm>
          <a:off x="762000" y="1905000"/>
          <a:ext cx="7696200" cy="3886199"/>
        </p:xfrm>
        <a:graphic>
          <a:graphicData uri="http://schemas.openxmlformats.org/drawingml/2006/table">
            <a:tbl>
              <a:tblPr firstRow="1" bandRow="1">
                <a:tableStyleId>{5C22544A-7EE6-4342-B048-85BDC9FD1C3A}</a:tableStyleId>
              </a:tblPr>
              <a:tblGrid>
                <a:gridCol w="1447800"/>
                <a:gridCol w="1717470"/>
                <a:gridCol w="1467766"/>
                <a:gridCol w="1467766"/>
                <a:gridCol w="1595398"/>
              </a:tblGrid>
              <a:tr h="988757">
                <a:tc>
                  <a:txBody>
                    <a:bodyPr/>
                    <a:lstStyle/>
                    <a:p>
                      <a:pPr>
                        <a:lnSpc>
                          <a:spcPct val="115000"/>
                        </a:lnSpc>
                      </a:pPr>
                      <a:endParaRPr lang="en-US" sz="1600" dirty="0">
                        <a:solidFill>
                          <a:schemeClr val="tx1"/>
                        </a:solidFill>
                        <a:effectLst/>
                        <a:latin typeface="Calibri"/>
                      </a:endParaRPr>
                    </a:p>
                  </a:txBody>
                  <a:tcPr/>
                </a:tc>
                <a:tc>
                  <a:txBody>
                    <a:bodyPr/>
                    <a:lstStyle/>
                    <a:p>
                      <a:pPr marL="0" marR="0" algn="ctr">
                        <a:lnSpc>
                          <a:spcPct val="115000"/>
                        </a:lnSpc>
                        <a:spcBef>
                          <a:spcPts val="0"/>
                        </a:spcBef>
                        <a:spcAft>
                          <a:spcPts val="0"/>
                        </a:spcAft>
                      </a:pPr>
                      <a:r>
                        <a:rPr lang="en-US" sz="1600" kern="1200" dirty="0" smtClean="0">
                          <a:solidFill>
                            <a:schemeClr val="tx1"/>
                          </a:solidFill>
                          <a:effectLst/>
                        </a:rPr>
                        <a:t>Original </a:t>
                      </a:r>
                    </a:p>
                    <a:p>
                      <a:pPr marL="0" marR="0" algn="ctr">
                        <a:lnSpc>
                          <a:spcPct val="115000"/>
                        </a:lnSpc>
                        <a:spcBef>
                          <a:spcPts val="0"/>
                        </a:spcBef>
                        <a:spcAft>
                          <a:spcPts val="0"/>
                        </a:spcAft>
                      </a:pPr>
                      <a:r>
                        <a:rPr lang="en-US" sz="1600" kern="1200" dirty="0" smtClean="0">
                          <a:solidFill>
                            <a:schemeClr val="tx1"/>
                          </a:solidFill>
                          <a:effectLst/>
                        </a:rPr>
                        <a:t>Budgeted </a:t>
                      </a:r>
                      <a:r>
                        <a:rPr lang="en-US" sz="1600" kern="1200" dirty="0">
                          <a:solidFill>
                            <a:schemeClr val="tx1"/>
                          </a:solidFill>
                          <a:effectLst/>
                        </a:rPr>
                        <a:t>Goal</a:t>
                      </a:r>
                      <a:endParaRPr lang="en-US" sz="1600" dirty="0">
                        <a:solidFill>
                          <a:schemeClr val="tx1"/>
                        </a:solidFill>
                        <a:effectLst/>
                      </a:endParaRPr>
                    </a:p>
                    <a:p>
                      <a:pPr marL="0" marR="0" algn="ctr">
                        <a:lnSpc>
                          <a:spcPct val="115000"/>
                        </a:lnSpc>
                        <a:spcBef>
                          <a:spcPts val="0"/>
                        </a:spcBef>
                        <a:spcAft>
                          <a:spcPts val="0"/>
                        </a:spcAft>
                      </a:pPr>
                      <a:r>
                        <a:rPr lang="en-US" sz="1600" kern="1200" dirty="0">
                          <a:solidFill>
                            <a:schemeClr val="tx1"/>
                          </a:solidFill>
                          <a:effectLst/>
                        </a:rPr>
                        <a:t>2015</a:t>
                      </a:r>
                      <a:endParaRPr lang="en-US" sz="1600"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solidFill>
                            <a:schemeClr val="tx1"/>
                          </a:solidFill>
                          <a:effectLst/>
                          <a:latin typeface="Calibri"/>
                          <a:ea typeface="Calibri"/>
                          <a:cs typeface="Times New Roman"/>
                        </a:rPr>
                        <a:t>Revised</a:t>
                      </a:r>
                    </a:p>
                    <a:p>
                      <a:pPr marL="0" marR="0" algn="ctr">
                        <a:lnSpc>
                          <a:spcPct val="115000"/>
                        </a:lnSpc>
                        <a:spcBef>
                          <a:spcPts val="0"/>
                        </a:spcBef>
                        <a:spcAft>
                          <a:spcPts val="0"/>
                        </a:spcAft>
                      </a:pPr>
                      <a:r>
                        <a:rPr lang="en-US" sz="1600" dirty="0" smtClean="0">
                          <a:solidFill>
                            <a:schemeClr val="tx1"/>
                          </a:solidFill>
                          <a:effectLst/>
                          <a:latin typeface="Calibri"/>
                          <a:ea typeface="Calibri"/>
                          <a:cs typeface="Times New Roman"/>
                        </a:rPr>
                        <a:t>Budgeted Goal</a:t>
                      </a:r>
                    </a:p>
                    <a:p>
                      <a:pPr marL="0" marR="0" algn="ctr">
                        <a:lnSpc>
                          <a:spcPct val="115000"/>
                        </a:lnSpc>
                        <a:spcBef>
                          <a:spcPts val="0"/>
                        </a:spcBef>
                        <a:spcAft>
                          <a:spcPts val="0"/>
                        </a:spcAft>
                      </a:pPr>
                      <a:r>
                        <a:rPr lang="en-US" sz="1600" dirty="0" smtClean="0">
                          <a:solidFill>
                            <a:schemeClr val="tx1"/>
                          </a:solidFill>
                          <a:effectLst/>
                          <a:latin typeface="Calibri"/>
                          <a:ea typeface="Calibri"/>
                          <a:cs typeface="Times New Roman"/>
                        </a:rPr>
                        <a:t>June,</a:t>
                      </a:r>
                      <a:r>
                        <a:rPr lang="en-US" sz="1600" baseline="0" dirty="0" smtClean="0">
                          <a:solidFill>
                            <a:schemeClr val="tx1"/>
                          </a:solidFill>
                          <a:effectLst/>
                          <a:latin typeface="Calibri"/>
                          <a:ea typeface="Calibri"/>
                          <a:cs typeface="Times New Roman"/>
                        </a:rPr>
                        <a:t> </a:t>
                      </a:r>
                      <a:r>
                        <a:rPr lang="en-US" sz="1600" dirty="0" smtClean="0">
                          <a:solidFill>
                            <a:schemeClr val="tx1"/>
                          </a:solidFill>
                          <a:effectLst/>
                          <a:latin typeface="Calibri"/>
                          <a:ea typeface="Calibri"/>
                          <a:cs typeface="Times New Roman"/>
                        </a:rPr>
                        <a:t>2015</a:t>
                      </a:r>
                      <a:endParaRPr lang="en-US" sz="1600"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kern="1200" dirty="0">
                          <a:solidFill>
                            <a:schemeClr val="tx1"/>
                          </a:solidFill>
                          <a:effectLst/>
                        </a:rPr>
                        <a:t>Expected </a:t>
                      </a:r>
                      <a:endParaRPr lang="en-US" sz="1600" kern="1200" dirty="0" smtClean="0">
                        <a:solidFill>
                          <a:schemeClr val="tx1"/>
                        </a:solidFill>
                        <a:effectLst/>
                      </a:endParaRPr>
                    </a:p>
                    <a:p>
                      <a:pPr marL="0" marR="0" algn="ctr">
                        <a:lnSpc>
                          <a:spcPct val="115000"/>
                        </a:lnSpc>
                        <a:spcBef>
                          <a:spcPts val="0"/>
                        </a:spcBef>
                        <a:spcAft>
                          <a:spcPts val="0"/>
                        </a:spcAft>
                      </a:pPr>
                      <a:r>
                        <a:rPr lang="en-US" sz="1600" kern="1200" dirty="0" smtClean="0">
                          <a:solidFill>
                            <a:schemeClr val="tx1"/>
                          </a:solidFill>
                          <a:effectLst/>
                        </a:rPr>
                        <a:t>Oct</a:t>
                      </a:r>
                      <a:r>
                        <a:rPr lang="en-US" sz="1600" kern="1200" dirty="0">
                          <a:solidFill>
                            <a:schemeClr val="tx1"/>
                          </a:solidFill>
                          <a:effectLst/>
                        </a:rPr>
                        <a:t>. 1   2015</a:t>
                      </a:r>
                      <a:endParaRPr lang="en-US" sz="1600"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kern="1200" dirty="0">
                          <a:solidFill>
                            <a:schemeClr val="tx1"/>
                          </a:solidFill>
                          <a:effectLst/>
                        </a:rPr>
                        <a:t># and % to </a:t>
                      </a:r>
                      <a:r>
                        <a:rPr lang="en-US" sz="1600" kern="1200" dirty="0" smtClean="0">
                          <a:solidFill>
                            <a:schemeClr val="tx1"/>
                          </a:solidFill>
                          <a:effectLst/>
                        </a:rPr>
                        <a:t>Original Goal</a:t>
                      </a:r>
                      <a:endParaRPr lang="en-US" sz="1600" dirty="0">
                        <a:solidFill>
                          <a:schemeClr val="tx1"/>
                        </a:solidFill>
                        <a:effectLst/>
                        <a:latin typeface="Calibri"/>
                        <a:ea typeface="Calibri"/>
                        <a:cs typeface="Times New Roman"/>
                      </a:endParaRPr>
                    </a:p>
                  </a:txBody>
                  <a:tcPr/>
                </a:tc>
              </a:tr>
              <a:tr h="445408">
                <a:tc>
                  <a:txBody>
                    <a:bodyPr/>
                    <a:lstStyle/>
                    <a:p>
                      <a:pPr marL="0" marR="0">
                        <a:lnSpc>
                          <a:spcPct val="115000"/>
                        </a:lnSpc>
                        <a:spcBef>
                          <a:spcPts val="0"/>
                        </a:spcBef>
                        <a:spcAft>
                          <a:spcPts val="0"/>
                        </a:spcAft>
                      </a:pPr>
                      <a:r>
                        <a:rPr lang="en-US" sz="1600" kern="1200">
                          <a:effectLst/>
                        </a:rPr>
                        <a:t>Freshman</a:t>
                      </a:r>
                      <a:endParaRPr lang="en-US" sz="160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kern="1200">
                          <a:effectLst/>
                        </a:rPr>
                        <a:t>1010</a:t>
                      </a:r>
                      <a:endParaRPr lang="en-US" sz="160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935</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883</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-127 (87%)</a:t>
                      </a:r>
                      <a:endParaRPr lang="en-US" sz="1600" dirty="0">
                        <a:effectLst/>
                        <a:latin typeface="Calibri"/>
                        <a:ea typeface="Calibri"/>
                        <a:cs typeface="Times New Roman"/>
                      </a:endParaRPr>
                    </a:p>
                  </a:txBody>
                  <a:tcPr/>
                </a:tc>
              </a:tr>
              <a:tr h="445408">
                <a:tc>
                  <a:txBody>
                    <a:bodyPr/>
                    <a:lstStyle/>
                    <a:p>
                      <a:pPr marL="0" marR="0">
                        <a:lnSpc>
                          <a:spcPct val="115000"/>
                        </a:lnSpc>
                        <a:spcBef>
                          <a:spcPts val="0"/>
                        </a:spcBef>
                        <a:spcAft>
                          <a:spcPts val="0"/>
                        </a:spcAft>
                      </a:pPr>
                      <a:r>
                        <a:rPr lang="en-US" sz="1600" kern="1200">
                          <a:effectLst/>
                        </a:rPr>
                        <a:t>Transfer</a:t>
                      </a:r>
                      <a:endParaRPr lang="en-US" sz="160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kern="1200">
                          <a:effectLst/>
                        </a:rPr>
                        <a:t>235</a:t>
                      </a:r>
                      <a:endParaRPr lang="en-US" sz="160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235</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235</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(100%)</a:t>
                      </a:r>
                      <a:endParaRPr lang="en-US" sz="1600" dirty="0">
                        <a:effectLst/>
                        <a:latin typeface="Calibri"/>
                        <a:ea typeface="Calibri"/>
                        <a:cs typeface="Times New Roman"/>
                      </a:endParaRPr>
                    </a:p>
                  </a:txBody>
                  <a:tcPr/>
                </a:tc>
              </a:tr>
              <a:tr h="761062">
                <a:tc>
                  <a:txBody>
                    <a:bodyPr/>
                    <a:lstStyle/>
                    <a:p>
                      <a:pPr marL="0" marR="0">
                        <a:lnSpc>
                          <a:spcPct val="115000"/>
                        </a:lnSpc>
                        <a:spcBef>
                          <a:spcPts val="0"/>
                        </a:spcBef>
                        <a:spcAft>
                          <a:spcPts val="0"/>
                        </a:spcAft>
                      </a:pPr>
                      <a:r>
                        <a:rPr lang="en-US" sz="1600" kern="1200" dirty="0">
                          <a:effectLst/>
                        </a:rPr>
                        <a:t>Returning Students</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kern="1200" dirty="0">
                          <a:effectLst/>
                        </a:rPr>
                        <a:t>2564</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2485</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2511</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-53</a:t>
                      </a:r>
                      <a:r>
                        <a:rPr lang="en-US" sz="1600" baseline="0" dirty="0" smtClean="0">
                          <a:effectLst/>
                          <a:latin typeface="Calibri"/>
                          <a:ea typeface="Calibri"/>
                          <a:cs typeface="Times New Roman"/>
                        </a:rPr>
                        <a:t> (98%)</a:t>
                      </a:r>
                      <a:endParaRPr lang="en-US" sz="1600" dirty="0">
                        <a:effectLst/>
                        <a:latin typeface="Calibri"/>
                        <a:ea typeface="Calibri"/>
                        <a:cs typeface="Times New Roman"/>
                      </a:endParaRPr>
                    </a:p>
                  </a:txBody>
                  <a:tcPr/>
                </a:tc>
              </a:tr>
              <a:tr h="761062">
                <a:tc>
                  <a:txBody>
                    <a:bodyPr/>
                    <a:lstStyle/>
                    <a:p>
                      <a:pPr marL="0" marR="0">
                        <a:lnSpc>
                          <a:spcPct val="115000"/>
                        </a:lnSpc>
                        <a:spcBef>
                          <a:spcPts val="0"/>
                        </a:spcBef>
                        <a:spcAft>
                          <a:spcPts val="0"/>
                        </a:spcAft>
                      </a:pPr>
                      <a:r>
                        <a:rPr lang="en-US" sz="1600" kern="1200" dirty="0">
                          <a:effectLst/>
                        </a:rPr>
                        <a:t>CCS &amp; International</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kern="1200" dirty="0">
                          <a:effectLst/>
                        </a:rPr>
                        <a:t>80</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80</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82</a:t>
                      </a:r>
                      <a:endParaRPr lang="en-US" sz="1600" dirty="0">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dirty="0" smtClean="0">
                          <a:effectLst/>
                          <a:latin typeface="Calibri"/>
                          <a:ea typeface="Calibri"/>
                          <a:cs typeface="Times New Roman"/>
                        </a:rPr>
                        <a:t>+2 (102%)</a:t>
                      </a:r>
                      <a:endParaRPr lang="en-US" sz="1600" dirty="0">
                        <a:effectLst/>
                        <a:latin typeface="Calibri"/>
                        <a:ea typeface="Calibri"/>
                        <a:cs typeface="Times New Roman"/>
                      </a:endParaRPr>
                    </a:p>
                  </a:txBody>
                  <a:tcPr/>
                </a:tc>
              </a:tr>
              <a:tr h="484502">
                <a:tc>
                  <a:txBody>
                    <a:bodyPr/>
                    <a:lstStyle/>
                    <a:p>
                      <a:pPr marL="0" marR="0">
                        <a:lnSpc>
                          <a:spcPct val="115000"/>
                        </a:lnSpc>
                        <a:spcBef>
                          <a:spcPts val="0"/>
                        </a:spcBef>
                        <a:spcAft>
                          <a:spcPts val="0"/>
                        </a:spcAft>
                      </a:pPr>
                      <a:r>
                        <a:rPr lang="en-US" sz="1600" b="1" kern="1200" dirty="0">
                          <a:solidFill>
                            <a:schemeClr val="tx1"/>
                          </a:solidFill>
                          <a:effectLst/>
                        </a:rPr>
                        <a:t>Total</a:t>
                      </a:r>
                      <a:endParaRPr lang="en-US" sz="1600" b="1"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b="1" kern="1200" dirty="0">
                          <a:solidFill>
                            <a:schemeClr val="tx1"/>
                          </a:solidFill>
                          <a:effectLst/>
                        </a:rPr>
                        <a:t>3889</a:t>
                      </a:r>
                      <a:endParaRPr lang="en-US" sz="1600" b="1"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3735</a:t>
                      </a:r>
                      <a:endParaRPr lang="en-US" sz="1600" b="1"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3711</a:t>
                      </a:r>
                      <a:endParaRPr lang="en-US" sz="1600" b="1" dirty="0">
                        <a:solidFill>
                          <a:schemeClr val="tx1"/>
                        </a:solidFill>
                        <a:effectLst/>
                        <a:latin typeface="Calibri"/>
                        <a:ea typeface="Calibri"/>
                        <a:cs typeface="Times New Roman"/>
                      </a:endParaRPr>
                    </a:p>
                  </a:txBody>
                  <a:tcPr/>
                </a:tc>
                <a:tc>
                  <a:txBody>
                    <a:bodyPr/>
                    <a:lstStyle/>
                    <a:p>
                      <a:pPr marL="0" marR="0" algn="ctr">
                        <a:lnSpc>
                          <a:spcPct val="115000"/>
                        </a:lnSpc>
                        <a:spcBef>
                          <a:spcPts val="0"/>
                        </a:spcBef>
                        <a:spcAft>
                          <a:spcPts val="0"/>
                        </a:spcAft>
                      </a:pPr>
                      <a:r>
                        <a:rPr lang="en-US" sz="1600" b="1" dirty="0" smtClean="0">
                          <a:solidFill>
                            <a:schemeClr val="tx1"/>
                          </a:solidFill>
                          <a:effectLst/>
                          <a:latin typeface="Calibri"/>
                          <a:ea typeface="Calibri"/>
                          <a:cs typeface="Times New Roman"/>
                        </a:rPr>
                        <a:t>-178 (95%)</a:t>
                      </a:r>
                      <a:endParaRPr lang="en-US" sz="1600" b="1" dirty="0">
                        <a:solidFill>
                          <a:schemeClr val="tx1"/>
                        </a:solidFill>
                        <a:effectLst/>
                        <a:latin typeface="Calibri"/>
                        <a:ea typeface="Calibri"/>
                        <a:cs typeface="Times New Roman"/>
                      </a:endParaRPr>
                    </a:p>
                  </a:txBody>
                  <a:tcPr/>
                </a:tc>
              </a:tr>
            </a:tbl>
          </a:graphicData>
        </a:graphic>
      </p:graphicFrame>
    </p:spTree>
    <p:extLst>
      <p:ext uri="{BB962C8B-B14F-4D97-AF65-F5344CB8AC3E}">
        <p14:creationId xmlns:p14="http://schemas.microsoft.com/office/powerpoint/2010/main" val="93362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6"/>
            <a:ext cx="8229600" cy="1234736"/>
          </a:xfrm>
        </p:spPr>
        <p:txBody>
          <a:bodyPr>
            <a:normAutofit/>
          </a:bodyPr>
          <a:lstStyle/>
          <a:p>
            <a:pPr>
              <a:lnSpc>
                <a:spcPct val="100000"/>
              </a:lnSpc>
            </a:pPr>
            <a:r>
              <a:rPr lang="en-US" sz="3000" dirty="0"/>
              <a:t>Graduate, CCS and PT </a:t>
            </a:r>
            <a:r>
              <a:rPr lang="en-US" sz="3000" dirty="0" smtClean="0"/>
              <a:t>Undergrad </a:t>
            </a:r>
            <a:br>
              <a:rPr lang="en-US" sz="3000" dirty="0" smtClean="0"/>
            </a:br>
            <a:r>
              <a:rPr lang="en-US" sz="3000" dirty="0" smtClean="0"/>
              <a:t>Enrollment Credits</a:t>
            </a:r>
            <a:endParaRPr lang="en-US" sz="300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1442600255"/>
              </p:ext>
            </p:extLst>
          </p:nvPr>
        </p:nvGraphicFramePr>
        <p:xfrm>
          <a:off x="76200" y="1295400"/>
          <a:ext cx="8915400" cy="44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844064362"/>
              </p:ext>
            </p:extLst>
          </p:nvPr>
        </p:nvGraphicFramePr>
        <p:xfrm>
          <a:off x="76199" y="5638800"/>
          <a:ext cx="8915402" cy="1028700"/>
        </p:xfrm>
        <a:graphic>
          <a:graphicData uri="http://schemas.openxmlformats.org/drawingml/2006/table">
            <a:tbl>
              <a:tblPr firstRow="1" bandRow="1">
                <a:tableStyleId>{5C22544A-7EE6-4342-B048-85BDC9FD1C3A}</a:tableStyleId>
              </a:tblPr>
              <a:tblGrid>
                <a:gridCol w="1309530"/>
                <a:gridCol w="950734"/>
                <a:gridCol w="950734"/>
                <a:gridCol w="950734"/>
                <a:gridCol w="950734"/>
                <a:gridCol w="950734"/>
                <a:gridCol w="950734"/>
                <a:gridCol w="950734"/>
                <a:gridCol w="950734"/>
              </a:tblGrid>
              <a:tr h="0">
                <a:tc>
                  <a:txBody>
                    <a:bodyPr/>
                    <a:lstStyle/>
                    <a:p>
                      <a:pPr algn="ctr"/>
                      <a:endParaRPr lang="en-US" sz="1050" dirty="0"/>
                    </a:p>
                  </a:txBody>
                  <a:tcPr/>
                </a:tc>
                <a:tc>
                  <a:txBody>
                    <a:bodyPr/>
                    <a:lstStyle/>
                    <a:p>
                      <a:pPr algn="ctr"/>
                      <a:r>
                        <a:rPr lang="en-US" sz="1050" dirty="0" smtClean="0"/>
                        <a:t>Fall 2004</a:t>
                      </a:r>
                      <a:endParaRPr lang="en-US" sz="1050" dirty="0"/>
                    </a:p>
                  </a:txBody>
                  <a:tcPr/>
                </a:tc>
                <a:tc>
                  <a:txBody>
                    <a:bodyPr/>
                    <a:lstStyle/>
                    <a:p>
                      <a:pPr algn="ctr"/>
                      <a:r>
                        <a:rPr lang="en-US" sz="1050" dirty="0" smtClean="0"/>
                        <a:t>Fall 2006</a:t>
                      </a:r>
                      <a:endParaRPr lang="en-US" sz="1050" dirty="0"/>
                    </a:p>
                  </a:txBody>
                  <a:tcPr/>
                </a:tc>
                <a:tc>
                  <a:txBody>
                    <a:bodyPr/>
                    <a:lstStyle/>
                    <a:p>
                      <a:pPr algn="ctr"/>
                      <a:r>
                        <a:rPr lang="en-US" sz="1050" dirty="0" smtClean="0"/>
                        <a:t>Fall 2008</a:t>
                      </a:r>
                      <a:endParaRPr lang="en-US" sz="1050" dirty="0"/>
                    </a:p>
                  </a:txBody>
                  <a:tcPr/>
                </a:tc>
                <a:tc>
                  <a:txBody>
                    <a:bodyPr/>
                    <a:lstStyle/>
                    <a:p>
                      <a:pPr algn="ctr"/>
                      <a:r>
                        <a:rPr lang="en-US" sz="1050" dirty="0" smtClean="0"/>
                        <a:t>Fall 2010</a:t>
                      </a:r>
                      <a:endParaRPr lang="en-US" sz="1050" dirty="0"/>
                    </a:p>
                  </a:txBody>
                  <a:tcPr/>
                </a:tc>
                <a:tc>
                  <a:txBody>
                    <a:bodyPr/>
                    <a:lstStyle/>
                    <a:p>
                      <a:pPr algn="ctr"/>
                      <a:r>
                        <a:rPr lang="en-US" sz="1050" dirty="0" smtClean="0"/>
                        <a:t>Fall 2012</a:t>
                      </a:r>
                      <a:endParaRPr lang="en-US" sz="1050" dirty="0"/>
                    </a:p>
                  </a:txBody>
                  <a:tcPr/>
                </a:tc>
                <a:tc>
                  <a:txBody>
                    <a:bodyPr/>
                    <a:lstStyle/>
                    <a:p>
                      <a:pPr algn="ctr"/>
                      <a:r>
                        <a:rPr lang="en-US" sz="1050" dirty="0" smtClean="0"/>
                        <a:t>Fall 2013</a:t>
                      </a:r>
                      <a:endParaRPr lang="en-US" sz="1050" dirty="0"/>
                    </a:p>
                  </a:txBody>
                  <a:tcPr/>
                </a:tc>
                <a:tc>
                  <a:txBody>
                    <a:bodyPr/>
                    <a:lstStyle/>
                    <a:p>
                      <a:pPr algn="ctr"/>
                      <a:r>
                        <a:rPr lang="en-US" sz="1050" dirty="0" smtClean="0"/>
                        <a:t>Fall 2014</a:t>
                      </a:r>
                      <a:endParaRPr lang="en-US" sz="1050" dirty="0"/>
                    </a:p>
                  </a:txBody>
                  <a:tcPr/>
                </a:tc>
                <a:tc>
                  <a:txBody>
                    <a:bodyPr/>
                    <a:lstStyle/>
                    <a:p>
                      <a:pPr algn="ctr"/>
                      <a:r>
                        <a:rPr lang="en-US" sz="1050" dirty="0" smtClean="0"/>
                        <a:t>Fall 2015</a:t>
                      </a:r>
                      <a:r>
                        <a:rPr lang="en-US" sz="1050" baseline="0" dirty="0" smtClean="0"/>
                        <a:t>*</a:t>
                      </a:r>
                      <a:endParaRPr lang="en-US" sz="1050" dirty="0"/>
                    </a:p>
                  </a:txBody>
                  <a:tcPr/>
                </a:tc>
              </a:tr>
              <a:tr h="0">
                <a:tc>
                  <a:txBody>
                    <a:bodyPr/>
                    <a:lstStyle/>
                    <a:p>
                      <a:pPr algn="ctr"/>
                      <a:r>
                        <a:rPr lang="en-US" sz="1100" b="1" dirty="0" smtClean="0">
                          <a:solidFill>
                            <a:schemeClr val="tx2">
                              <a:lumMod val="60000"/>
                              <a:lumOff val="40000"/>
                            </a:schemeClr>
                          </a:solidFill>
                        </a:rPr>
                        <a:t>Undergrad</a:t>
                      </a:r>
                    </a:p>
                  </a:txBody>
                  <a:tcPr/>
                </a:tc>
                <a:tc>
                  <a:txBody>
                    <a:bodyPr/>
                    <a:lstStyle/>
                    <a:p>
                      <a:pPr algn="ctr"/>
                      <a:r>
                        <a:rPr lang="en-US" sz="1100" dirty="0" smtClean="0"/>
                        <a:t>3,966</a:t>
                      </a:r>
                    </a:p>
                  </a:txBody>
                  <a:tcPr/>
                </a:tc>
                <a:tc>
                  <a:txBody>
                    <a:bodyPr/>
                    <a:lstStyle/>
                    <a:p>
                      <a:pPr algn="ctr"/>
                      <a:r>
                        <a:rPr lang="en-US" sz="1100" dirty="0" smtClean="0"/>
                        <a:t>4,556</a:t>
                      </a:r>
                      <a:endParaRPr lang="en-US" sz="1100" dirty="0"/>
                    </a:p>
                  </a:txBody>
                  <a:tcPr/>
                </a:tc>
                <a:tc>
                  <a:txBody>
                    <a:bodyPr/>
                    <a:lstStyle/>
                    <a:p>
                      <a:pPr algn="ctr"/>
                      <a:r>
                        <a:rPr lang="en-US" sz="1100" dirty="0" smtClean="0"/>
                        <a:t>4,649</a:t>
                      </a:r>
                      <a:endParaRPr lang="en-US" sz="1100" dirty="0"/>
                    </a:p>
                  </a:txBody>
                  <a:tcPr/>
                </a:tc>
                <a:tc>
                  <a:txBody>
                    <a:bodyPr/>
                    <a:lstStyle/>
                    <a:p>
                      <a:pPr algn="ctr"/>
                      <a:r>
                        <a:rPr lang="en-US" sz="1100" dirty="0" smtClean="0"/>
                        <a:t>4,357</a:t>
                      </a:r>
                      <a:endParaRPr lang="en-US" sz="1100" dirty="0"/>
                    </a:p>
                  </a:txBody>
                  <a:tcPr/>
                </a:tc>
                <a:tc>
                  <a:txBody>
                    <a:bodyPr/>
                    <a:lstStyle/>
                    <a:p>
                      <a:pPr algn="ctr"/>
                      <a:r>
                        <a:rPr lang="en-US" sz="1100" dirty="0" smtClean="0"/>
                        <a:t>3,431</a:t>
                      </a:r>
                      <a:endParaRPr lang="en-US" sz="1100" dirty="0"/>
                    </a:p>
                  </a:txBody>
                  <a:tcPr/>
                </a:tc>
                <a:tc>
                  <a:txBody>
                    <a:bodyPr/>
                    <a:lstStyle/>
                    <a:p>
                      <a:pPr algn="ctr"/>
                      <a:r>
                        <a:rPr lang="en-US" sz="1100" dirty="0" smtClean="0"/>
                        <a:t>3,267</a:t>
                      </a:r>
                      <a:endParaRPr lang="en-US" sz="1100" dirty="0"/>
                    </a:p>
                  </a:txBody>
                  <a:tcPr/>
                </a:tc>
                <a:tc>
                  <a:txBody>
                    <a:bodyPr/>
                    <a:lstStyle/>
                    <a:p>
                      <a:pPr algn="ctr"/>
                      <a:r>
                        <a:rPr lang="en-US" sz="1100" dirty="0" smtClean="0"/>
                        <a:t>2,987</a:t>
                      </a:r>
                      <a:endParaRPr lang="en-US" sz="1100" dirty="0"/>
                    </a:p>
                  </a:txBody>
                  <a:tcPr/>
                </a:tc>
                <a:tc>
                  <a:txBody>
                    <a:bodyPr/>
                    <a:lstStyle/>
                    <a:p>
                      <a:pPr algn="ctr"/>
                      <a:r>
                        <a:rPr lang="en-US" sz="1100" dirty="0" smtClean="0"/>
                        <a:t>2,775</a:t>
                      </a:r>
                      <a:endParaRPr lang="en-US" sz="1100" dirty="0"/>
                    </a:p>
                  </a:txBody>
                  <a:tcPr/>
                </a:tc>
              </a:tr>
              <a:tr h="0">
                <a:tc>
                  <a:txBody>
                    <a:bodyPr/>
                    <a:lstStyle/>
                    <a:p>
                      <a:pPr algn="ctr"/>
                      <a:r>
                        <a:rPr lang="en-US" sz="1100" dirty="0" smtClean="0">
                          <a:solidFill>
                            <a:srgbClr val="FF0000"/>
                          </a:solidFill>
                        </a:rPr>
                        <a:t>Grad</a:t>
                      </a:r>
                      <a:endParaRPr lang="en-US" sz="1100" dirty="0">
                        <a:solidFill>
                          <a:srgbClr val="FF0000"/>
                        </a:solidFill>
                      </a:endParaRPr>
                    </a:p>
                  </a:txBody>
                  <a:tcPr/>
                </a:tc>
                <a:tc>
                  <a:txBody>
                    <a:bodyPr/>
                    <a:lstStyle/>
                    <a:p>
                      <a:pPr algn="ctr"/>
                      <a:r>
                        <a:rPr lang="en-US" sz="1100" dirty="0" smtClean="0"/>
                        <a:t>7,057</a:t>
                      </a:r>
                      <a:endParaRPr lang="en-US" sz="1100" dirty="0"/>
                    </a:p>
                  </a:txBody>
                  <a:tcPr/>
                </a:tc>
                <a:tc>
                  <a:txBody>
                    <a:bodyPr/>
                    <a:lstStyle/>
                    <a:p>
                      <a:pPr algn="ctr"/>
                      <a:r>
                        <a:rPr lang="en-US" sz="1100" dirty="0" smtClean="0"/>
                        <a:t>7,239</a:t>
                      </a:r>
                      <a:endParaRPr lang="en-US" sz="1100" dirty="0"/>
                    </a:p>
                  </a:txBody>
                  <a:tcPr/>
                </a:tc>
                <a:tc>
                  <a:txBody>
                    <a:bodyPr/>
                    <a:lstStyle/>
                    <a:p>
                      <a:pPr algn="ctr"/>
                      <a:r>
                        <a:rPr lang="en-US" sz="1100" dirty="0" smtClean="0"/>
                        <a:t>7,248</a:t>
                      </a:r>
                      <a:endParaRPr lang="en-US" sz="1100" dirty="0"/>
                    </a:p>
                  </a:txBody>
                  <a:tcPr/>
                </a:tc>
                <a:tc>
                  <a:txBody>
                    <a:bodyPr/>
                    <a:lstStyle/>
                    <a:p>
                      <a:pPr algn="ctr"/>
                      <a:r>
                        <a:rPr lang="en-US" sz="1100" dirty="0" smtClean="0"/>
                        <a:t>7,087</a:t>
                      </a:r>
                      <a:endParaRPr lang="en-US" sz="1100" dirty="0"/>
                    </a:p>
                  </a:txBody>
                  <a:tcPr/>
                </a:tc>
                <a:tc>
                  <a:txBody>
                    <a:bodyPr/>
                    <a:lstStyle/>
                    <a:p>
                      <a:pPr algn="ctr"/>
                      <a:r>
                        <a:rPr lang="en-US" sz="1100" dirty="0" smtClean="0"/>
                        <a:t>6,503</a:t>
                      </a:r>
                      <a:endParaRPr lang="en-US" sz="1100" dirty="0"/>
                    </a:p>
                  </a:txBody>
                  <a:tcPr/>
                </a:tc>
                <a:tc>
                  <a:txBody>
                    <a:bodyPr/>
                    <a:lstStyle/>
                    <a:p>
                      <a:pPr algn="ctr"/>
                      <a:r>
                        <a:rPr lang="en-US" sz="1100" dirty="0" smtClean="0"/>
                        <a:t>6,720</a:t>
                      </a:r>
                      <a:endParaRPr lang="en-US" sz="1100" dirty="0"/>
                    </a:p>
                  </a:txBody>
                  <a:tcPr/>
                </a:tc>
                <a:tc>
                  <a:txBody>
                    <a:bodyPr/>
                    <a:lstStyle/>
                    <a:p>
                      <a:pPr algn="ctr"/>
                      <a:r>
                        <a:rPr lang="en-US" sz="1100" dirty="0" smtClean="0"/>
                        <a:t>6,894</a:t>
                      </a:r>
                      <a:endParaRPr lang="en-US" sz="1100" dirty="0"/>
                    </a:p>
                  </a:txBody>
                  <a:tcPr/>
                </a:tc>
                <a:tc>
                  <a:txBody>
                    <a:bodyPr/>
                    <a:lstStyle/>
                    <a:p>
                      <a:pPr algn="ctr"/>
                      <a:r>
                        <a:rPr lang="en-US" sz="1100" dirty="0" smtClean="0"/>
                        <a:t>6,925</a:t>
                      </a:r>
                      <a:endParaRPr lang="en-US" sz="1100" dirty="0"/>
                    </a:p>
                  </a:txBody>
                  <a:tcPr/>
                </a:tc>
              </a:tr>
              <a:tr h="0">
                <a:tc>
                  <a:txBody>
                    <a:bodyPr/>
                    <a:lstStyle/>
                    <a:p>
                      <a:pPr algn="ctr"/>
                      <a:r>
                        <a:rPr lang="en-US" sz="1100" b="1" dirty="0" smtClean="0">
                          <a:solidFill>
                            <a:schemeClr val="tx1"/>
                          </a:solidFill>
                        </a:rPr>
                        <a:t>Total</a:t>
                      </a:r>
                      <a:endParaRPr lang="en-US" sz="1100" b="1" dirty="0">
                        <a:solidFill>
                          <a:schemeClr val="tx1"/>
                        </a:solidFill>
                      </a:endParaRPr>
                    </a:p>
                  </a:txBody>
                  <a:tcPr/>
                </a:tc>
                <a:tc>
                  <a:txBody>
                    <a:bodyPr/>
                    <a:lstStyle/>
                    <a:p>
                      <a:pPr algn="ctr"/>
                      <a:r>
                        <a:rPr lang="en-US" sz="1100" dirty="0" smtClean="0"/>
                        <a:t>11,023</a:t>
                      </a:r>
                      <a:endParaRPr lang="en-US" sz="1100" dirty="0"/>
                    </a:p>
                  </a:txBody>
                  <a:tcPr/>
                </a:tc>
                <a:tc>
                  <a:txBody>
                    <a:bodyPr/>
                    <a:lstStyle/>
                    <a:p>
                      <a:pPr algn="ctr"/>
                      <a:r>
                        <a:rPr lang="en-US" sz="1100" dirty="0" smtClean="0"/>
                        <a:t>11,795</a:t>
                      </a:r>
                      <a:endParaRPr lang="en-US" sz="1100" dirty="0"/>
                    </a:p>
                  </a:txBody>
                  <a:tcPr/>
                </a:tc>
                <a:tc>
                  <a:txBody>
                    <a:bodyPr/>
                    <a:lstStyle/>
                    <a:p>
                      <a:pPr algn="ctr"/>
                      <a:r>
                        <a:rPr lang="en-US" sz="1100" dirty="0" smtClean="0"/>
                        <a:t>11,897</a:t>
                      </a:r>
                      <a:endParaRPr lang="en-US" sz="1100" dirty="0"/>
                    </a:p>
                  </a:txBody>
                  <a:tcPr/>
                </a:tc>
                <a:tc>
                  <a:txBody>
                    <a:bodyPr/>
                    <a:lstStyle/>
                    <a:p>
                      <a:pPr algn="ctr"/>
                      <a:r>
                        <a:rPr lang="en-US" sz="1100" dirty="0" smtClean="0"/>
                        <a:t>11,444</a:t>
                      </a:r>
                      <a:endParaRPr lang="en-US" sz="1100" dirty="0"/>
                    </a:p>
                  </a:txBody>
                  <a:tcPr/>
                </a:tc>
                <a:tc>
                  <a:txBody>
                    <a:bodyPr/>
                    <a:lstStyle/>
                    <a:p>
                      <a:pPr algn="ctr"/>
                      <a:r>
                        <a:rPr lang="en-US" sz="1100" dirty="0" smtClean="0"/>
                        <a:t>9,934</a:t>
                      </a:r>
                      <a:endParaRPr lang="en-US" sz="1100" dirty="0"/>
                    </a:p>
                  </a:txBody>
                  <a:tcPr/>
                </a:tc>
                <a:tc>
                  <a:txBody>
                    <a:bodyPr/>
                    <a:lstStyle/>
                    <a:p>
                      <a:pPr algn="ctr"/>
                      <a:r>
                        <a:rPr lang="en-US" sz="1100" dirty="0" smtClean="0"/>
                        <a:t>9,987</a:t>
                      </a:r>
                      <a:endParaRPr lang="en-US" sz="1100" dirty="0"/>
                    </a:p>
                  </a:txBody>
                  <a:tcPr/>
                </a:tc>
                <a:tc>
                  <a:txBody>
                    <a:bodyPr/>
                    <a:lstStyle/>
                    <a:p>
                      <a:pPr algn="ctr"/>
                      <a:r>
                        <a:rPr lang="en-US" sz="1100" dirty="0" smtClean="0"/>
                        <a:t>9,881</a:t>
                      </a:r>
                      <a:endParaRPr lang="en-US" sz="1100" dirty="0"/>
                    </a:p>
                  </a:txBody>
                  <a:tcPr/>
                </a:tc>
                <a:tc>
                  <a:txBody>
                    <a:bodyPr/>
                    <a:lstStyle/>
                    <a:p>
                      <a:pPr algn="ctr"/>
                      <a:r>
                        <a:rPr lang="en-US" sz="1100" dirty="0" smtClean="0"/>
                        <a:t>9,700</a:t>
                      </a:r>
                      <a:endParaRPr lang="en-US" sz="1100" dirty="0"/>
                    </a:p>
                  </a:txBody>
                  <a:tcPr/>
                </a:tc>
              </a:tr>
            </a:tbl>
          </a:graphicData>
        </a:graphic>
      </p:graphicFrame>
    </p:spTree>
    <p:extLst>
      <p:ext uri="{BB962C8B-B14F-4D97-AF65-F5344CB8AC3E}">
        <p14:creationId xmlns:p14="http://schemas.microsoft.com/office/powerpoint/2010/main" val="10665328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sz="3000" dirty="0" smtClean="0"/>
              <a:t>Sources of Cumulative Projected Enrollment Growth</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02802801"/>
              </p:ext>
            </p:extLst>
          </p:nvPr>
        </p:nvGraphicFramePr>
        <p:xfrm>
          <a:off x="1981200" y="1600200"/>
          <a:ext cx="4942223" cy="4499847"/>
        </p:xfrm>
        <a:graphic>
          <a:graphicData uri="http://schemas.openxmlformats.org/drawingml/2006/table">
            <a:tbl>
              <a:tblPr/>
              <a:tblGrid>
                <a:gridCol w="2307988"/>
                <a:gridCol w="862800"/>
                <a:gridCol w="994916"/>
                <a:gridCol w="776519"/>
              </a:tblGrid>
              <a:tr h="166658">
                <a:tc>
                  <a:txBody>
                    <a:bodyPr/>
                    <a:lstStyle/>
                    <a:p>
                      <a:pPr algn="ctr" fontAlgn="b"/>
                      <a:r>
                        <a:rPr lang="en-US" sz="1000" b="1" i="0" u="none" strike="noStrike" dirty="0">
                          <a:solidFill>
                            <a:srgbClr val="000000"/>
                          </a:solidFill>
                          <a:effectLst/>
                          <a:latin typeface="Calibri"/>
                        </a:rPr>
                        <a:t>Undergraduate Full-time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1" i="0" u="none" strike="noStrike" dirty="0">
                          <a:solidFill>
                            <a:srgbClr val="000000"/>
                          </a:solidFill>
                          <a:effectLst/>
                          <a:latin typeface="Calibri"/>
                        </a:rPr>
                        <a:t>FY17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1" i="0" u="none" strike="noStrike" dirty="0">
                          <a:solidFill>
                            <a:srgbClr val="000000"/>
                          </a:solidFill>
                          <a:effectLst/>
                          <a:latin typeface="Calibri"/>
                        </a:rPr>
                        <a:t>FY18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27364">
                <a:tc>
                  <a:txBody>
                    <a:bodyPr/>
                    <a:lstStyle/>
                    <a:p>
                      <a:pPr algn="l" fontAlgn="b"/>
                      <a:r>
                        <a:rPr lang="en-US" sz="1000" b="1" i="0" u="none" strike="noStrike" dirty="0">
                          <a:solidFill>
                            <a:srgbClr val="000000"/>
                          </a:solidFill>
                          <a:effectLst/>
                          <a:latin typeface="Calibri"/>
                        </a:rPr>
                        <a:t>Current Programs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1" i="0" u="none" strike="noStrike" dirty="0">
                          <a:solidFill>
                            <a:srgbClr val="000000"/>
                          </a:solidFill>
                          <a:effectLst/>
                          <a:latin typeface="Calibri"/>
                        </a:rPr>
                        <a:t>                 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l" fontAlgn="b"/>
                      <a:r>
                        <a:rPr lang="en-US" sz="1000" b="0" i="0" u="none" strike="noStrike" dirty="0">
                          <a:solidFill>
                            <a:srgbClr val="000000"/>
                          </a:solidFill>
                          <a:effectLst/>
                          <a:latin typeface="Calibri"/>
                        </a:rPr>
                        <a:t>Health Science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31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l" fontAlgn="b"/>
                      <a:r>
                        <a:rPr lang="en-US" sz="1000" b="0" i="0" u="none" strike="noStrike" dirty="0">
                          <a:solidFill>
                            <a:srgbClr val="000000"/>
                          </a:solidFill>
                          <a:effectLst/>
                          <a:latin typeface="Calibri"/>
                        </a:rPr>
                        <a:t>Organizational Behavior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304747">
                <a:tc>
                  <a:txBody>
                    <a:bodyPr/>
                    <a:lstStyle/>
                    <a:p>
                      <a:pPr algn="l" fontAlgn="b"/>
                      <a:r>
                        <a:rPr lang="en-US" sz="1000" b="0" i="0" u="none" strike="noStrike" dirty="0">
                          <a:solidFill>
                            <a:srgbClr val="000000"/>
                          </a:solidFill>
                          <a:effectLst/>
                          <a:latin typeface="Calibri"/>
                        </a:rPr>
                        <a:t>Healthcare Policy &amp; 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8562">
                <a:tc>
                  <a:txBody>
                    <a:bodyPr/>
                    <a:lstStyle/>
                    <a:p>
                      <a:pPr algn="l" fontAlgn="b"/>
                      <a:r>
                        <a:rPr lang="en-US" sz="1000" b="0" i="0" u="none" strike="noStrike" dirty="0">
                          <a:solidFill>
                            <a:srgbClr val="000000"/>
                          </a:solidFill>
                          <a:effectLst/>
                          <a:latin typeface="Calibri"/>
                        </a:rPr>
                        <a:t>Sport Communication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30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r" fontAlgn="b"/>
                      <a:r>
                        <a:rPr lang="en-US" sz="1000" b="1" i="0" u="none" strike="noStrike" dirty="0">
                          <a:solidFill>
                            <a:srgbClr val="000000"/>
                          </a:solidFill>
                          <a:effectLst/>
                          <a:latin typeface="Calibri"/>
                        </a:rPr>
                        <a:t>Subtotal New Programs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23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99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r" fontAlgn="b"/>
                      <a:r>
                        <a:rPr lang="en-US" sz="1000" b="1"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l" fontAlgn="b"/>
                      <a:r>
                        <a:rPr lang="en-US" sz="1000" b="1" i="0" u="none" strike="noStrike" dirty="0">
                          <a:solidFill>
                            <a:srgbClr val="000000"/>
                          </a:solidFill>
                          <a:effectLst/>
                          <a:latin typeface="Calibri"/>
                        </a:rPr>
                        <a:t>Total Growth- Headcount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l" fontAlgn="b"/>
                      <a:r>
                        <a:rPr lang="en-US" sz="1000" b="1" i="0" u="none" strike="noStrike" dirty="0">
                          <a:solidFill>
                            <a:srgbClr val="000000"/>
                          </a:solidFill>
                          <a:effectLst/>
                          <a:latin typeface="Calibri"/>
                        </a:rPr>
                        <a:t>               174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44364">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172610">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166658">
                <a:tc>
                  <a:txBody>
                    <a:bodyPr/>
                    <a:lstStyle/>
                    <a:p>
                      <a:pPr algn="ctr" fontAlgn="b"/>
                      <a:r>
                        <a:rPr lang="en-US" sz="1000" b="1" i="0" u="none" strike="noStrike" dirty="0">
                          <a:solidFill>
                            <a:srgbClr val="000000"/>
                          </a:solidFill>
                          <a:effectLst/>
                          <a:latin typeface="Calibri"/>
                        </a:rPr>
                        <a:t>Undergraduate PT Credits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1" i="0" u="none" strike="noStrike" dirty="0">
                          <a:solidFill>
                            <a:srgbClr val="000000"/>
                          </a:solidFill>
                          <a:effectLst/>
                          <a:latin typeface="Calibri"/>
                        </a:rPr>
                        <a:t>FY17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b"/>
                      <a:r>
                        <a:rPr lang="en-US" sz="1000" b="1" i="0" u="none" strike="noStrike" dirty="0">
                          <a:solidFill>
                            <a:srgbClr val="000000"/>
                          </a:solidFill>
                          <a:effectLst/>
                          <a:latin typeface="Calibri"/>
                        </a:rPr>
                        <a:t>FY18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l" fontAlgn="b"/>
                      <a:r>
                        <a:rPr lang="en-US" sz="1000" b="0" i="0" u="none" strike="noStrike" dirty="0">
                          <a:solidFill>
                            <a:srgbClr val="000000"/>
                          </a:solidFill>
                          <a:effectLst/>
                          <a:latin typeface="Calibri"/>
                        </a:rPr>
                        <a:t>Allied Health Studies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48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120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ctr" fontAlgn="b"/>
                      <a:r>
                        <a:rPr lang="en-US" sz="1000" b="1" i="0" u="none" strike="noStrike" dirty="0">
                          <a:solidFill>
                            <a:srgbClr val="000000"/>
                          </a:solidFill>
                          <a:effectLst/>
                          <a:latin typeface="Calibri"/>
                        </a:rPr>
                        <a:t>Graduate PT Credits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a:txBody>
                    <a:bodyPr/>
                    <a:lstStyle/>
                    <a:p>
                      <a:pPr algn="ctr" fontAlgn="b"/>
                      <a:r>
                        <a:rPr lang="en-US" sz="1000" b="1"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l" fontAlgn="b"/>
                      <a:r>
                        <a:rPr lang="en-US" sz="1000" b="0" i="0" u="none" strike="noStrike" dirty="0">
                          <a:solidFill>
                            <a:srgbClr val="000000"/>
                          </a:solidFill>
                          <a:effectLst/>
                          <a:latin typeface="Calibri"/>
                        </a:rPr>
                        <a:t>M.A. Homeland Security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180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506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l" fontAlgn="b"/>
                      <a:r>
                        <a:rPr lang="en-US" sz="1000" b="0" i="0" u="none" strike="noStrike" dirty="0">
                          <a:solidFill>
                            <a:srgbClr val="000000"/>
                          </a:solidFill>
                          <a:effectLst/>
                          <a:latin typeface="Calibri"/>
                        </a:rPr>
                        <a:t>M.A. Creative Arts Therapy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66658">
                <a:tc>
                  <a:txBody>
                    <a:bodyPr/>
                    <a:lstStyle/>
                    <a:p>
                      <a:pPr algn="l" fontAlgn="b"/>
                      <a:r>
                        <a:rPr lang="en-US" sz="1000" b="0" i="0" u="none" strike="noStrike" dirty="0">
                          <a:solidFill>
                            <a:srgbClr val="000000"/>
                          </a:solidFill>
                          <a:effectLst/>
                          <a:latin typeface="Calibri"/>
                        </a:rPr>
                        <a:t>M.A.  Public Administration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90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l" fontAlgn="b"/>
                      <a:r>
                        <a:rPr lang="en-US" sz="1000" b="0" i="0" u="none" strike="noStrike" dirty="0">
                          <a:solidFill>
                            <a:srgbClr val="000000"/>
                          </a:solidFill>
                          <a:effectLst/>
                          <a:latin typeface="Calibri"/>
                        </a:rPr>
                        <a:t>M.A. Business Comm./Health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000" b="0" i="0" u="none" strike="noStrike" dirty="0">
                          <a:solidFill>
                            <a:srgbClr val="000000"/>
                          </a:solidFill>
                          <a:effectLst/>
                          <a:latin typeface="Calibri"/>
                        </a:rPr>
                        <a:t>                 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8562">
                <a:tc>
                  <a:txBody>
                    <a:bodyPr/>
                    <a:lstStyle/>
                    <a:p>
                      <a:pPr algn="l" fontAlgn="b"/>
                      <a:r>
                        <a:rPr lang="en-US" sz="1000" b="1" i="0" u="none" strike="noStrike" dirty="0">
                          <a:solidFill>
                            <a:srgbClr val="000000"/>
                          </a:solidFill>
                          <a:effectLst/>
                          <a:latin typeface="Calibri"/>
                        </a:rPr>
                        <a:t>Total Growth- Credits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         228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a:rPr>
                        <a:t> $            851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172610">
                <a:tc>
                  <a:txBody>
                    <a:bodyPr/>
                    <a:lstStyle/>
                    <a:p>
                      <a:pPr algn="l" fontAlgn="b"/>
                      <a:r>
                        <a:rPr lang="en-US" sz="1000" b="1" i="0" u="none" strike="noStrike" dirty="0">
                          <a:solidFill>
                            <a:srgbClr val="000000"/>
                          </a:solidFill>
                          <a:effectLst/>
                          <a:latin typeface="Calibri"/>
                        </a:rPr>
                        <a:t>Combined Net Revenue*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 $ 961,000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ctr" fontAlgn="b"/>
                      <a:r>
                        <a:rPr lang="en-US" sz="1000" b="1" i="0" u="none" strike="noStrike" dirty="0">
                          <a:solidFill>
                            <a:srgbClr val="000000"/>
                          </a:solidFill>
                          <a:effectLst/>
                          <a:latin typeface="Calibri"/>
                        </a:rPr>
                        <a:t> $ 3,665,000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a:endParaRPr>
                    </a:p>
                  </a:txBody>
                  <a:tcPr marL="0" marR="0" marT="0" marB="0" anchor="b">
                    <a:lnL w="6350" cap="flat" cmpd="sng" algn="ctr">
                      <a:solidFill>
                        <a:srgbClr val="000000"/>
                      </a:solidFill>
                      <a:prstDash val="solid"/>
                      <a:round/>
                      <a:headEnd type="none" w="med" len="med"/>
                      <a:tailEnd type="none" w="med" len="med"/>
                    </a:lnL>
                    <a:lnR>
                      <a:noFill/>
                    </a:lnR>
                    <a:lnT>
                      <a:noFill/>
                    </a:lnT>
                    <a:lnB>
                      <a:noFill/>
                    </a:lnB>
                  </a:tcPr>
                </a:tc>
              </a:tr>
              <a:tr h="172610">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0" marR="0" marT="0"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700" b="0" i="0" u="none" strike="noStrike" dirty="0">
                        <a:solidFill>
                          <a:srgbClr val="000000"/>
                        </a:solidFill>
                        <a:effectLst/>
                        <a:latin typeface="Calibri"/>
                      </a:endParaRPr>
                    </a:p>
                  </a:txBody>
                  <a:tcPr marL="0" marR="0" marT="0" marB="0" anchor="b">
                    <a:lnL>
                      <a:noFill/>
                    </a:lnL>
                    <a:lnR>
                      <a:noFill/>
                    </a:lnR>
                    <a:lnT>
                      <a:noFill/>
                    </a:lnT>
                    <a:lnB>
                      <a:noFill/>
                    </a:lnB>
                  </a:tcPr>
                </a:tc>
              </a:tr>
              <a:tr h="304747">
                <a:tc gridSpan="4">
                  <a:txBody>
                    <a:bodyPr/>
                    <a:lstStyle/>
                    <a:p>
                      <a:pPr marL="171450" indent="-171450" algn="l" fontAlgn="b">
                        <a:buFont typeface="Arial" pitchFamily="34" charset="0"/>
                        <a:buChar char="•"/>
                      </a:pPr>
                      <a:r>
                        <a:rPr lang="en-US" sz="1000" b="1" i="0" u="none" strike="noStrike" dirty="0" smtClean="0">
                          <a:solidFill>
                            <a:srgbClr val="000000"/>
                          </a:solidFill>
                          <a:effectLst/>
                          <a:latin typeface="Calibri"/>
                        </a:rPr>
                        <a:t>After </a:t>
                      </a:r>
                      <a:r>
                        <a:rPr lang="en-US" sz="1000" b="1" i="0" u="none" strike="noStrike" dirty="0">
                          <a:solidFill>
                            <a:srgbClr val="000000"/>
                          </a:solidFill>
                          <a:effectLst/>
                          <a:latin typeface="Calibri"/>
                        </a:rPr>
                        <a:t>all instructional and operating costs, includes housing/dining net </a:t>
                      </a:r>
                      <a:r>
                        <a:rPr lang="en-US" sz="1000" b="1" i="0" u="none" strike="noStrike" dirty="0" smtClean="0">
                          <a:solidFill>
                            <a:srgbClr val="000000"/>
                          </a:solidFill>
                          <a:effectLst/>
                          <a:latin typeface="Calibri"/>
                        </a:rPr>
                        <a:t>revenue</a:t>
                      </a:r>
                    </a:p>
                    <a:p>
                      <a:pPr marL="171450" indent="-171450" algn="l" fontAlgn="b">
                        <a:buFont typeface="Arial" pitchFamily="34" charset="0"/>
                        <a:buChar char="•"/>
                      </a:pPr>
                      <a:r>
                        <a:rPr lang="en-US" sz="1000" b="1" i="0" u="none" strike="noStrike" dirty="0" smtClean="0">
                          <a:solidFill>
                            <a:srgbClr val="000000"/>
                          </a:solidFill>
                          <a:effectLst/>
                          <a:latin typeface="Calibri"/>
                        </a:rPr>
                        <a:t>Subject to</a:t>
                      </a:r>
                      <a:r>
                        <a:rPr lang="en-US" sz="1000" b="1" i="0" u="none" strike="noStrike" baseline="0" dirty="0" smtClean="0">
                          <a:solidFill>
                            <a:srgbClr val="000000"/>
                          </a:solidFill>
                          <a:effectLst/>
                          <a:latin typeface="Calibri"/>
                        </a:rPr>
                        <a:t> governance and external program approvals</a:t>
                      </a:r>
                      <a:endParaRPr lang="en-US" sz="1000" b="1" i="0" u="none" strike="noStrike" dirty="0">
                        <a:solidFill>
                          <a:srgbClr val="000000"/>
                        </a:solidFill>
                        <a:effectLst/>
                        <a:latin typeface="Calibri"/>
                      </a:endParaRPr>
                    </a:p>
                  </a:txBody>
                  <a:tcPr marL="0" marR="0" marT="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5666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600200"/>
          </a:xfrm>
        </p:spPr>
        <p:txBody>
          <a:bodyPr>
            <a:normAutofit/>
          </a:bodyPr>
          <a:lstStyle/>
          <a:p>
            <a:r>
              <a:rPr lang="en-US" sz="3000" dirty="0" smtClean="0"/>
              <a:t>Competitor Profiles and Advantages</a:t>
            </a:r>
            <a:endParaRPr lang="en-US" sz="3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8239774"/>
              </p:ext>
            </p:extLst>
          </p:nvPr>
        </p:nvGraphicFramePr>
        <p:xfrm>
          <a:off x="457201" y="1671735"/>
          <a:ext cx="7312866" cy="4519551"/>
        </p:xfrm>
        <a:graphic>
          <a:graphicData uri="http://schemas.openxmlformats.org/drawingml/2006/table">
            <a:tbl>
              <a:tblPr/>
              <a:tblGrid>
                <a:gridCol w="2239347"/>
                <a:gridCol w="1017036"/>
                <a:gridCol w="774441"/>
                <a:gridCol w="664806"/>
                <a:gridCol w="802433"/>
                <a:gridCol w="429208"/>
                <a:gridCol w="608822"/>
                <a:gridCol w="776773"/>
              </a:tblGrid>
              <a:tr h="175148">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1" i="0" u="none" strike="noStrike" dirty="0">
                          <a:solidFill>
                            <a:srgbClr val="000000"/>
                          </a:solidFill>
                          <a:effectLst/>
                          <a:latin typeface="Calibri"/>
                        </a:rPr>
                        <a:t>Academic Year 2014-15</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gridSpan="4">
                  <a:txBody>
                    <a:bodyPr/>
                    <a:lstStyle/>
                    <a:p>
                      <a:pPr algn="ctr" fontAlgn="b"/>
                      <a:r>
                        <a:rPr lang="en-US" sz="1000" b="1" i="0" u="none" strike="noStrike" dirty="0">
                          <a:solidFill>
                            <a:srgbClr val="000000"/>
                          </a:solidFill>
                          <a:effectLst/>
                          <a:latin typeface="Calibri"/>
                        </a:rPr>
                        <a:t>Academic Year 2012-13*</a:t>
                      </a:r>
                    </a:p>
                  </a:txBody>
                  <a:tcPr marL="7006" marR="7006" marT="7006"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ctr" fontAlgn="b"/>
                      <a:r>
                        <a:rPr lang="en-US" sz="1000" b="1" i="0" u="none" strike="noStrike" dirty="0">
                          <a:solidFill>
                            <a:srgbClr val="000000"/>
                          </a:solidFill>
                          <a:effectLst/>
                          <a:latin typeface="Calibri"/>
                        </a:rPr>
                        <a:t>Academic Year 2014-15</a:t>
                      </a:r>
                    </a:p>
                  </a:txBody>
                  <a:tcPr marL="7006" marR="7006" marT="7006"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US"/>
                    </a:p>
                  </a:txBody>
                  <a:tcPr/>
                </a:tc>
              </a:tr>
              <a:tr h="1050885">
                <a:tc>
                  <a:txBody>
                    <a:bodyPr/>
                    <a:lstStyle/>
                    <a:p>
                      <a:pPr algn="ctr" fontAlgn="ctr"/>
                      <a:r>
                        <a:rPr lang="en-US" sz="1000" b="1" i="0" u="none" strike="noStrike" dirty="0">
                          <a:solidFill>
                            <a:srgbClr val="000000"/>
                          </a:solidFill>
                          <a:effectLst/>
                          <a:latin typeface="Calibri"/>
                        </a:rPr>
                        <a:t>Institution</a:t>
                      </a:r>
                    </a:p>
                  </a:txBody>
                  <a:tcPr marL="7006" marR="7006" marT="7006"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000" b="1" i="0" u="none" strike="noStrike" dirty="0">
                          <a:solidFill>
                            <a:srgbClr val="000000"/>
                          </a:solidFill>
                          <a:effectLst/>
                          <a:latin typeface="Calibri"/>
                        </a:rPr>
                        <a:t>Rider Admits Attending Competitor</a:t>
                      </a:r>
                    </a:p>
                  </a:txBody>
                  <a:tcPr marL="7006" marR="7006" marT="70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solidFill>
                            <a:srgbClr val="000000"/>
                          </a:solidFill>
                          <a:effectLst/>
                          <a:latin typeface="Calibri"/>
                        </a:rPr>
                        <a:t>Cost of Attendance  $</a:t>
                      </a:r>
                    </a:p>
                  </a:txBody>
                  <a:tcPr marL="7006" marR="7006" marT="70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solidFill>
                            <a:srgbClr val="000000"/>
                          </a:solidFill>
                          <a:effectLst/>
                          <a:latin typeface="Calibri"/>
                        </a:rPr>
                        <a:t>Avg. Net Price $</a:t>
                      </a:r>
                    </a:p>
                  </a:txBody>
                  <a:tcPr marL="7006" marR="7006" marT="700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solidFill>
                            <a:srgbClr val="000000"/>
                          </a:solidFill>
                          <a:effectLst/>
                          <a:latin typeface="Calibri"/>
                        </a:rPr>
                        <a:t>6-yr Graduation Rate                   (Fall 2007 cohort)</a:t>
                      </a:r>
                    </a:p>
                  </a:txBody>
                  <a:tcPr marL="7006" marR="7006" marT="7006"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solidFill>
                            <a:srgbClr val="000000"/>
                          </a:solidFill>
                          <a:effectLst/>
                          <a:latin typeface="Calibri"/>
                        </a:rPr>
                        <a:t>Grad Rate Rank</a:t>
                      </a:r>
                    </a:p>
                  </a:txBody>
                  <a:tcPr marL="7006" marR="7006" marT="700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solidFill>
                            <a:srgbClr val="000000"/>
                          </a:solidFill>
                          <a:effectLst/>
                          <a:latin typeface="Calibri"/>
                        </a:rPr>
                        <a:t>US News Ranking</a:t>
                      </a:r>
                    </a:p>
                  </a:txBody>
                  <a:tcPr marL="7006" marR="7006" marT="7006"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r>
                        <a:rPr lang="en-US" sz="1000" b="1" i="0" u="none" strike="noStrike" dirty="0">
                          <a:solidFill>
                            <a:srgbClr val="000000"/>
                          </a:solidFill>
                          <a:effectLst/>
                          <a:latin typeface="Calibri"/>
                        </a:rPr>
                        <a:t>US News Category</a:t>
                      </a:r>
                    </a:p>
                  </a:txBody>
                  <a:tcPr marL="7006" marR="7006" marT="7006"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63938">
                <a:tc>
                  <a:txBody>
                    <a:bodyPr/>
                    <a:lstStyle/>
                    <a:p>
                      <a:pPr algn="l" fontAlgn="b"/>
                      <a:r>
                        <a:rPr lang="en-US" sz="1000" b="0" i="0" u="none" strike="noStrike" dirty="0">
                          <a:solidFill>
                            <a:srgbClr val="000000"/>
                          </a:solidFill>
                          <a:effectLst/>
                          <a:latin typeface="Calibri"/>
                        </a:rPr>
                        <a:t>Rider University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solidFill>
                            <a:srgbClr val="000000"/>
                          </a:solidFill>
                          <a:effectLst/>
                          <a:latin typeface="Calibri"/>
                        </a:rPr>
                        <a:t>           48,170 </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r" fontAlgn="b"/>
                      <a:r>
                        <a:rPr lang="en-US" sz="1000" b="0" i="0" u="none" strike="noStrike" dirty="0">
                          <a:solidFill>
                            <a:srgbClr val="000000"/>
                          </a:solidFill>
                          <a:effectLst/>
                          <a:latin typeface="Calibri"/>
                        </a:rPr>
                        <a:t>28,980 </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65.8%</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6</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23</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r>
              <a:tr h="163938">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Rowan University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343</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23,570</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dirty="0">
                          <a:solidFill>
                            <a:srgbClr val="000000"/>
                          </a:solidFill>
                          <a:effectLst/>
                          <a:latin typeface="Calibri"/>
                        </a:rPr>
                        <a:t>19,164 </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69.8%</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4</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19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Rutgers University-New Brunswick</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301</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25,077</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dirty="0">
                          <a:solidFill>
                            <a:srgbClr val="000000"/>
                          </a:solidFill>
                          <a:effectLst/>
                          <a:latin typeface="Calibri"/>
                        </a:rPr>
                        <a:t>16,040 </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79.4%</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1</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79</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National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Montclair State University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271</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25,228</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dirty="0">
                          <a:solidFill>
                            <a:srgbClr val="000000"/>
                          </a:solidFill>
                          <a:effectLst/>
                          <a:latin typeface="Calibri"/>
                        </a:rPr>
                        <a:t>13,265 </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63.4%</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9</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50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Monmouth University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203</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42,562</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r" fontAlgn="b"/>
                      <a:r>
                        <a:rPr lang="en-US" sz="1000" b="0" i="0" u="none" strike="noStrike" dirty="0">
                          <a:solidFill>
                            <a:srgbClr val="000000"/>
                          </a:solidFill>
                          <a:effectLst/>
                          <a:latin typeface="Calibri"/>
                        </a:rPr>
                        <a:t>28,884 </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60.8%</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10</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37</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r>
              <a:tr h="163938">
                <a:tc>
                  <a:txBody>
                    <a:bodyPr/>
                    <a:lstStyle/>
                    <a:p>
                      <a:pPr algn="l" fontAlgn="b"/>
                      <a:r>
                        <a:rPr lang="en-US" sz="1000" b="0" i="0" u="none" strike="noStrike" dirty="0">
                          <a:solidFill>
                            <a:srgbClr val="000000"/>
                          </a:solidFill>
                          <a:effectLst/>
                          <a:latin typeface="Calibri"/>
                        </a:rPr>
                        <a:t>Richard Stockton College of New Jersey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139</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23,274</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dirty="0">
                          <a:solidFill>
                            <a:srgbClr val="000000"/>
                          </a:solidFill>
                          <a:effectLst/>
                          <a:latin typeface="Calibri"/>
                        </a:rPr>
                        <a:t>15,582 </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65.5%</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7</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41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Ramapo College of New Jersey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111</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24,937</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dirty="0">
                          <a:solidFill>
                            <a:srgbClr val="000000"/>
                          </a:solidFill>
                          <a:effectLst/>
                          <a:latin typeface="Calibri"/>
                        </a:rPr>
                        <a:t>16,005 </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72.8%</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3</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28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Fairleigh Dickinson University-Florham**</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103</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49,537</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r" fontAlgn="b"/>
                      <a:r>
                        <a:rPr lang="en-US" sz="1000" b="0" i="0" u="none" strike="noStrike" dirty="0">
                          <a:solidFill>
                            <a:srgbClr val="000000"/>
                          </a:solidFill>
                          <a:effectLst/>
                          <a:latin typeface="Calibri"/>
                        </a:rPr>
                        <a:t>25,929 </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54.0%</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11</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79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r>
              <a:tr h="163938">
                <a:tc>
                  <a:txBody>
                    <a:bodyPr/>
                    <a:lstStyle/>
                    <a:p>
                      <a:pPr algn="l" fontAlgn="b"/>
                      <a:r>
                        <a:rPr lang="en-US" sz="1000" b="0" i="0" u="none" strike="noStrike" dirty="0">
                          <a:solidFill>
                            <a:srgbClr val="000000"/>
                          </a:solidFill>
                          <a:effectLst/>
                          <a:latin typeface="Calibri"/>
                        </a:rPr>
                        <a:t>Rutgers University-Newark</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100</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25,377</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000" b="0" i="0" u="none" strike="noStrike" dirty="0">
                          <a:solidFill>
                            <a:srgbClr val="000000"/>
                          </a:solidFill>
                          <a:effectLst/>
                          <a:latin typeface="Calibri"/>
                        </a:rPr>
                        <a:t>10,601 </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67.5%</a:t>
                      </a: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5</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126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National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Seton Hall University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92</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48,934</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r" fontAlgn="b"/>
                      <a:r>
                        <a:rPr lang="en-US" sz="1000" b="0" i="0" u="none" strike="noStrike" dirty="0">
                          <a:solidFill>
                            <a:srgbClr val="000000"/>
                          </a:solidFill>
                          <a:effectLst/>
                          <a:latin typeface="Calibri"/>
                        </a:rPr>
                        <a:t>26,312 </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64.1%</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8</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126</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National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r>
              <a:tr h="163938">
                <a:tc>
                  <a:txBody>
                    <a:bodyPr/>
                    <a:lstStyle/>
                    <a:p>
                      <a:pPr algn="l" fontAlgn="b"/>
                      <a:r>
                        <a:rPr lang="en-US" sz="1000" b="0" i="0" u="none" strike="noStrike" dirty="0">
                          <a:solidFill>
                            <a:srgbClr val="000000"/>
                          </a:solidFill>
                          <a:effectLst/>
                          <a:latin typeface="Calibri"/>
                        </a:rPr>
                        <a:t>Saint Joseph's University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71</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US" sz="1000" b="0" i="0" u="none" strike="noStrike" dirty="0">
                          <a:solidFill>
                            <a:srgbClr val="000000"/>
                          </a:solidFill>
                          <a:effectLst/>
                          <a:latin typeface="Calibri"/>
                        </a:rPr>
                        <a:t>52,122</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r" fontAlgn="b"/>
                      <a:r>
                        <a:rPr lang="en-US" sz="1000" b="0" i="0" u="none" strike="noStrike" dirty="0">
                          <a:solidFill>
                            <a:srgbClr val="000000"/>
                          </a:solidFill>
                          <a:effectLst/>
                          <a:latin typeface="Calibri"/>
                        </a:rPr>
                        <a:t>34,347 </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78.5%</a:t>
                      </a:r>
                    </a:p>
                  </a:txBody>
                  <a:tcPr marL="7006" marR="7006" marT="7006" marB="0" anchor="b">
                    <a:lnL>
                      <a:noFill/>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2</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11 (tie)</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solidFill>
                      <a:srgbClr val="FCD5B4"/>
                    </a:solidFill>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solidFill>
                      <a:srgbClr val="FCD5B4"/>
                    </a:solidFill>
                  </a:tcPr>
                </a:tc>
              </a:tr>
              <a:tr h="163938">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c>
                  <a:txBody>
                    <a:bodyPr/>
                    <a:lstStyle/>
                    <a:p>
                      <a:pPr algn="ctr"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r>
              <a:tr h="163938">
                <a:tc>
                  <a:txBody>
                    <a:bodyPr/>
                    <a:lstStyle/>
                    <a:p>
                      <a:pPr algn="l" fontAlgn="b"/>
                      <a:r>
                        <a:rPr lang="en-US" sz="1000" b="0" i="0" u="none" strike="noStrike" dirty="0">
                          <a:solidFill>
                            <a:srgbClr val="000000"/>
                          </a:solidFill>
                          <a:effectLst/>
                          <a:latin typeface="Calibri"/>
                        </a:rPr>
                        <a:t>The College of New Jersey**</a:t>
                      </a:r>
                    </a:p>
                  </a:txBody>
                  <a:tcPr marL="7006" marR="7006" marT="7006"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000" b="0" i="0" u="none" strike="noStrike" dirty="0">
                          <a:solidFill>
                            <a:srgbClr val="000000"/>
                          </a:solidFill>
                          <a:effectLst/>
                          <a:latin typeface="Calibri"/>
                        </a:rPr>
                        <a:t>N/A</a:t>
                      </a:r>
                    </a:p>
                  </a:txBody>
                  <a:tcPr marL="7006" marR="7006" marT="70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a:rPr>
                        <a:t>27,237</a:t>
                      </a:r>
                    </a:p>
                  </a:txBody>
                  <a:tcPr marL="7006" marR="7006" marT="700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alibri"/>
                        </a:rPr>
                        <a:t>18,464 </a:t>
                      </a:r>
                    </a:p>
                  </a:txBody>
                  <a:tcPr marL="7006" marR="7006" marT="70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a:rPr>
                        <a:t>84.4%</a:t>
                      </a:r>
                    </a:p>
                  </a:txBody>
                  <a:tcPr marL="7006" marR="7006" marT="7006"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a:rPr>
                        <a:t> </a:t>
                      </a:r>
                    </a:p>
                  </a:txBody>
                  <a:tcPr marL="7006" marR="7006" marT="700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a:rPr>
                        <a:t>3 (tie)</a:t>
                      </a:r>
                    </a:p>
                  </a:txBody>
                  <a:tcPr marL="7006" marR="7006" marT="7006"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b"/>
                      <a:r>
                        <a:rPr lang="en-US" sz="1000" b="0" i="0" u="none" strike="noStrike" dirty="0">
                          <a:solidFill>
                            <a:srgbClr val="000000"/>
                          </a:solidFill>
                          <a:effectLst/>
                          <a:latin typeface="Calibri"/>
                        </a:rPr>
                        <a:t>Regional</a:t>
                      </a:r>
                    </a:p>
                  </a:txBody>
                  <a:tcPr marL="7006" marR="7006" marT="7006"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5148">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ctr"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w="6350" cap="flat" cmpd="sng" algn="ctr">
                      <a:solidFill>
                        <a:srgbClr val="000000"/>
                      </a:solidFill>
                      <a:prstDash val="solid"/>
                      <a:round/>
                      <a:headEnd type="none" w="med" len="med"/>
                      <a:tailEnd type="none" w="med" len="med"/>
                    </a:lnT>
                    <a:lnB>
                      <a:noFill/>
                    </a:lnB>
                  </a:tcPr>
                </a:tc>
              </a:tr>
              <a:tr h="175148">
                <a:tc rowSpan="2" gridSpan="7">
                  <a:txBody>
                    <a:bodyPr/>
                    <a:lstStyle/>
                    <a:p>
                      <a:pPr algn="l" fontAlgn="b"/>
                      <a:r>
                        <a:rPr lang="en-US" sz="1000" b="0" i="0" u="none" strike="noStrike" dirty="0">
                          <a:solidFill>
                            <a:srgbClr val="000000"/>
                          </a:solidFill>
                          <a:effectLst/>
                          <a:latin typeface="Calibri"/>
                        </a:rPr>
                        <a:t>*  Most recent available data per the current Department of Education College Scorecard website except Cost of Attendance which is per prior Rider data collection from competitor websites.</a:t>
                      </a:r>
                    </a:p>
                  </a:txBody>
                  <a:tcPr marL="7006" marR="7006" marT="7006"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r>
              <a:tr h="175148">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r>
              <a:tr h="168142">
                <a:tc rowSpan="2" gridSpan="7">
                  <a:txBody>
                    <a:bodyPr/>
                    <a:lstStyle/>
                    <a:p>
                      <a:pPr algn="l" fontAlgn="b"/>
                      <a:r>
                        <a:rPr lang="en-US" sz="1000" b="0" i="0" u="none" strike="noStrike" dirty="0">
                          <a:solidFill>
                            <a:srgbClr val="000000"/>
                          </a:solidFill>
                          <a:effectLst/>
                          <a:latin typeface="Calibri"/>
                        </a:rPr>
                        <a:t>*TCNJ blocks individual student records from being reported by the Clearinghouse.  While we cannot provide a rank or number of admits attending, we know from other data collection methods that TCNJ remains a top competitor.</a:t>
                      </a:r>
                    </a:p>
                  </a:txBody>
                  <a:tcPr marL="7006" marR="7006" marT="7006" marB="0" anchor="b">
                    <a:lnL>
                      <a:noFill/>
                    </a:lnL>
                    <a:lnR>
                      <a:noFill/>
                    </a:lnR>
                    <a:lnT>
                      <a:noFill/>
                    </a:lnT>
                    <a:lnB>
                      <a:noFill/>
                    </a:lnB>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r>
              <a:tr h="168142">
                <a:tc gridSpan="7"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l" fontAlgn="b"/>
                      <a:endParaRPr lang="en-US" sz="1000" b="0" i="0" u="none" strike="noStrike" dirty="0">
                        <a:solidFill>
                          <a:srgbClr val="000000"/>
                        </a:solidFill>
                        <a:effectLst/>
                        <a:latin typeface="Calibri"/>
                      </a:endParaRPr>
                    </a:p>
                  </a:txBody>
                  <a:tcPr marL="7006" marR="7006" marT="7006" marB="0" anchor="b">
                    <a:lnL>
                      <a:noFill/>
                    </a:lnL>
                    <a:lnR>
                      <a:noFill/>
                    </a:lnR>
                    <a:lnT>
                      <a:noFill/>
                    </a:lnT>
                    <a:lnB>
                      <a:noFill/>
                    </a:lnB>
                  </a:tcPr>
                </a:tc>
              </a:tr>
            </a:tbl>
          </a:graphicData>
        </a:graphic>
      </p:graphicFrame>
    </p:spTree>
    <p:extLst>
      <p:ext uri="{BB962C8B-B14F-4D97-AF65-F5344CB8AC3E}">
        <p14:creationId xmlns:p14="http://schemas.microsoft.com/office/powerpoint/2010/main" val="2767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pPr>
              <a:lnSpc>
                <a:spcPct val="100000"/>
              </a:lnSpc>
            </a:pPr>
            <a:r>
              <a:rPr lang="en-US" sz="3000" dirty="0" smtClean="0"/>
              <a:t>Cumulative Growth in FTUG Enrollment </a:t>
            </a:r>
            <a:br>
              <a:rPr lang="en-US" sz="3000" dirty="0" smtClean="0"/>
            </a:br>
            <a:r>
              <a:rPr lang="en-US" sz="3000" dirty="0" smtClean="0"/>
              <a:t>by Sector  Fall 1998 to 2014</a:t>
            </a:r>
            <a:endParaRPr lang="en-US" sz="3000" dirty="0"/>
          </a:p>
        </p:txBody>
      </p:sp>
      <p:sp>
        <p:nvSpPr>
          <p:cNvPr id="5" name="TextBox 4"/>
          <p:cNvSpPr txBox="1"/>
          <p:nvPr/>
        </p:nvSpPr>
        <p:spPr>
          <a:xfrm>
            <a:off x="914400" y="6019800"/>
            <a:ext cx="8001000" cy="738664"/>
          </a:xfrm>
          <a:prstGeom prst="rect">
            <a:avLst/>
          </a:prstGeom>
          <a:noFill/>
        </p:spPr>
        <p:txBody>
          <a:bodyPr wrap="square" rtlCol="0">
            <a:spAutoFit/>
          </a:bodyPr>
          <a:lstStyle/>
          <a:p>
            <a:pPr marL="285750" indent="-285750">
              <a:buFont typeface="Arial" pitchFamily="34" charset="0"/>
              <a:buChar char="•"/>
            </a:pPr>
            <a:r>
              <a:rPr lang="en-US" sz="1400" dirty="0" smtClean="0"/>
              <a:t>Public Universities have grown by 12,000 students since 2009</a:t>
            </a:r>
          </a:p>
          <a:p>
            <a:pPr marL="285750" indent="-285750">
              <a:buFont typeface="Arial" pitchFamily="34" charset="0"/>
              <a:buChar char="•"/>
            </a:pPr>
            <a:r>
              <a:rPr lang="en-US" sz="1400" dirty="0" smtClean="0"/>
              <a:t>Private universities are exclusive of Princeton University</a:t>
            </a:r>
          </a:p>
          <a:p>
            <a:r>
              <a:rPr lang="en-US" sz="1400" i="1" dirty="0" smtClean="0"/>
              <a:t>						</a:t>
            </a:r>
            <a:r>
              <a:rPr lang="en-US" sz="1000" i="1" dirty="0" smtClean="0"/>
              <a:t>Source: NJ Department of Higher Education </a:t>
            </a:r>
            <a:endParaRPr lang="en-US" sz="1000" i="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331991241"/>
              </p:ext>
            </p:extLst>
          </p:nvPr>
        </p:nvGraphicFramePr>
        <p:xfrm>
          <a:off x="381000" y="1371600"/>
          <a:ext cx="84582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98014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pPr>
              <a:lnSpc>
                <a:spcPct val="100000"/>
              </a:lnSpc>
            </a:pPr>
            <a:r>
              <a:rPr lang="en-US" sz="3000" dirty="0" smtClean="0"/>
              <a:t>Actual and Projected </a:t>
            </a:r>
            <a:br>
              <a:rPr lang="en-US" sz="3000" dirty="0" smtClean="0"/>
            </a:br>
            <a:r>
              <a:rPr lang="en-US" sz="3000" dirty="0" smtClean="0"/>
              <a:t>NJ High School Grads</a:t>
            </a:r>
            <a:endParaRPr lang="en-US" sz="3000" dirty="0"/>
          </a:p>
        </p:txBody>
      </p:sp>
      <p:pic>
        <p:nvPicPr>
          <p:cNvPr id="1028" name="Picture 4"/>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1104404" y="1600200"/>
            <a:ext cx="693519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038600" y="1752600"/>
            <a:ext cx="2313710" cy="369332"/>
          </a:xfrm>
          <a:prstGeom prst="rect">
            <a:avLst/>
          </a:prstGeom>
          <a:noFill/>
        </p:spPr>
        <p:txBody>
          <a:bodyPr wrap="none" rtlCol="0">
            <a:spAutoFit/>
          </a:bodyPr>
          <a:lstStyle/>
          <a:p>
            <a:r>
              <a:rPr lang="en-US" dirty="0" smtClean="0"/>
              <a:t>Spring 2015 Graduates</a:t>
            </a:r>
            <a:endParaRPr lang="en-US" dirty="0"/>
          </a:p>
        </p:txBody>
      </p:sp>
      <p:sp>
        <p:nvSpPr>
          <p:cNvPr id="9" name="TextBox 8"/>
          <p:cNvSpPr txBox="1"/>
          <p:nvPr/>
        </p:nvSpPr>
        <p:spPr>
          <a:xfrm>
            <a:off x="5195455" y="2558534"/>
            <a:ext cx="1308371" cy="369332"/>
          </a:xfrm>
          <a:prstGeom prst="rect">
            <a:avLst/>
          </a:prstGeom>
          <a:noFill/>
        </p:spPr>
        <p:txBody>
          <a:bodyPr wrap="none" rtlCol="0">
            <a:spAutoFit/>
          </a:bodyPr>
          <a:lstStyle/>
          <a:p>
            <a:r>
              <a:rPr lang="en-US" b="1" dirty="0" smtClean="0"/>
              <a:t>Spring 2015</a:t>
            </a:r>
            <a:endParaRPr lang="en-US" b="1" dirty="0"/>
          </a:p>
        </p:txBody>
      </p:sp>
      <p:cxnSp>
        <p:nvCxnSpPr>
          <p:cNvPr id="11" name="Straight Arrow Connector 10"/>
          <p:cNvCxnSpPr/>
          <p:nvPr/>
        </p:nvCxnSpPr>
        <p:spPr>
          <a:xfrm flipH="1">
            <a:off x="4876800" y="2819400"/>
            <a:ext cx="318655"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019800" y="4274066"/>
            <a:ext cx="1297150" cy="369332"/>
          </a:xfrm>
          <a:prstGeom prst="rect">
            <a:avLst/>
          </a:prstGeom>
          <a:noFill/>
        </p:spPr>
        <p:txBody>
          <a:bodyPr wrap="none" rtlCol="0">
            <a:spAutoFit/>
          </a:bodyPr>
          <a:lstStyle/>
          <a:p>
            <a:r>
              <a:rPr lang="en-US" b="1" dirty="0" smtClean="0"/>
              <a:t>Spring 2023</a:t>
            </a:r>
            <a:endParaRPr lang="en-US" b="1" dirty="0"/>
          </a:p>
        </p:txBody>
      </p:sp>
      <p:cxnSp>
        <p:nvCxnSpPr>
          <p:cNvPr id="17" name="Straight Arrow Connector 16"/>
          <p:cNvCxnSpPr>
            <a:stCxn id="15" idx="0"/>
          </p:cNvCxnSpPr>
          <p:nvPr/>
        </p:nvCxnSpPr>
        <p:spPr>
          <a:xfrm flipV="1">
            <a:off x="6668375" y="3733800"/>
            <a:ext cx="37225" cy="540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295400" y="6248400"/>
            <a:ext cx="4554240" cy="430887"/>
          </a:xfrm>
          <a:prstGeom prst="rect">
            <a:avLst/>
          </a:prstGeom>
          <a:noFill/>
        </p:spPr>
        <p:txBody>
          <a:bodyPr wrap="square" rtlCol="0">
            <a:spAutoFit/>
          </a:bodyPr>
          <a:lstStyle/>
          <a:p>
            <a:r>
              <a:rPr lang="en-US" sz="1100" dirty="0" smtClean="0"/>
              <a:t>Source: Western Interstate Commission for Higher </a:t>
            </a:r>
            <a:r>
              <a:rPr lang="en-US" sz="1100" dirty="0"/>
              <a:t>Education (http://</a:t>
            </a:r>
            <a:r>
              <a:rPr lang="en-US" sz="1100" dirty="0" smtClean="0"/>
              <a:t>knocking.wiche.edu/explore?state_id=NJ)</a:t>
            </a:r>
            <a:endParaRPr lang="en-US" sz="1100" dirty="0"/>
          </a:p>
        </p:txBody>
      </p:sp>
    </p:spTree>
    <p:extLst>
      <p:ext uri="{BB962C8B-B14F-4D97-AF65-F5344CB8AC3E}">
        <p14:creationId xmlns:p14="http://schemas.microsoft.com/office/powerpoint/2010/main" val="217303194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2_Presentation Template with New Logo-1">
  <a:themeElements>
    <a:clrScheme name="2_Presentation Template with New Logo-1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2_Presentation Template with New Logo-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Presentation Template with New Logo-1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2_Presentation Template with New Logo-1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2_Presentation Template with New Logo-1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2_Presentation Template with New Logo-1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2_Presentation Template with New Logo-1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2_Presentation Template with New Logo-1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2_Presentation Template with New Logo-1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Presentation Template with New Logo-1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2_Presentation Template with New Logo-1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2_Presentation Template with New Logo-1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17013</TotalTime>
  <Words>1396</Words>
  <Application>Microsoft Office PowerPoint</Application>
  <PresentationFormat>On-screen Show (4:3)</PresentationFormat>
  <Paragraphs>477</Paragraphs>
  <Slides>17</Slides>
  <Notes>17</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2_Presentation Template with New Logo-1</vt:lpstr>
      <vt:lpstr>Executive</vt:lpstr>
      <vt:lpstr>Meeting with the AAUP Executive Committee</vt:lpstr>
      <vt:lpstr>The “New Normal”</vt:lpstr>
      <vt:lpstr>Full-Time Undergraduate Enrollment</vt:lpstr>
      <vt:lpstr>Fall 2015 Projection at August 2015 </vt:lpstr>
      <vt:lpstr>Graduate, CCS and PT Undergrad  Enrollment Credits</vt:lpstr>
      <vt:lpstr>Sources of Cumulative Projected Enrollment Growth</vt:lpstr>
      <vt:lpstr>Competitor Profiles and Advantages</vt:lpstr>
      <vt:lpstr>Cumulative Growth in FTUG Enrollment  by Sector  Fall 1998 to 2014</vt:lpstr>
      <vt:lpstr>Actual and Projected  NJ High School Grads</vt:lpstr>
      <vt:lpstr>Rider’s Rising Discount Rate</vt:lpstr>
      <vt:lpstr>Limit Tuition Revenue Growth for Freshman  and Overall per FTE Revenue</vt:lpstr>
      <vt:lpstr>Enrollment Declines Also Impact Housing Occupancy </vt:lpstr>
      <vt:lpstr>All Contribute to Dwindling Net Revenue, Limit Program/Facility Investment</vt:lpstr>
      <vt:lpstr>Declining Resources Expendable Net Assets (000s omitted)</vt:lpstr>
      <vt:lpstr>Flat Revenues and Rising Costs Expand the Operating Budget Gap (000’s omitted)</vt:lpstr>
      <vt:lpstr>Three Year Operating Forecast  at June 2016</vt:lpstr>
      <vt:lpstr>Conclusions</vt:lpstr>
    </vt:vector>
  </TitlesOfParts>
  <Company>Rider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Rider Bronc</dc:creator>
  <cp:lastModifiedBy>Rider Bronc</cp:lastModifiedBy>
  <cp:revision>95</cp:revision>
  <cp:lastPrinted>2015-08-11T13:49:42Z</cp:lastPrinted>
  <dcterms:created xsi:type="dcterms:W3CDTF">2015-06-24T15:13:40Z</dcterms:created>
  <dcterms:modified xsi:type="dcterms:W3CDTF">2015-08-12T19:05:02Z</dcterms:modified>
</cp:coreProperties>
</file>